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2" r:id="rId5"/>
    <p:sldMasterId id="2147483654" r:id="rId6"/>
    <p:sldMasterId id="2147483658" r:id="rId7"/>
    <p:sldMasterId id="2147483656" r:id="rId8"/>
    <p:sldMasterId id="2147483673" r:id="rId9"/>
    <p:sldMasterId id="2147483676" r:id="rId10"/>
    <p:sldMasterId id="2147483681" r:id="rId11"/>
    <p:sldMasterId id="2147483685" r:id="rId12"/>
  </p:sldMasterIdLst>
  <p:notesMasterIdLst>
    <p:notesMasterId r:id="rId36"/>
  </p:notesMasterIdLst>
  <p:sldIdLst>
    <p:sldId id="1570" r:id="rId13"/>
    <p:sldId id="1571" r:id="rId14"/>
    <p:sldId id="881" r:id="rId15"/>
    <p:sldId id="887" r:id="rId16"/>
    <p:sldId id="1554" r:id="rId17"/>
    <p:sldId id="1572" r:id="rId18"/>
    <p:sldId id="1573" r:id="rId19"/>
    <p:sldId id="1574" r:id="rId20"/>
    <p:sldId id="1575" r:id="rId21"/>
    <p:sldId id="1576" r:id="rId22"/>
    <p:sldId id="1590" r:id="rId23"/>
    <p:sldId id="1577" r:id="rId24"/>
    <p:sldId id="1578" r:id="rId25"/>
    <p:sldId id="1579" r:id="rId26"/>
    <p:sldId id="1580" r:id="rId27"/>
    <p:sldId id="1581" r:id="rId28"/>
    <p:sldId id="1589" r:id="rId29"/>
    <p:sldId id="1588" r:id="rId30"/>
    <p:sldId id="1582" r:id="rId31"/>
    <p:sldId id="1583" r:id="rId32"/>
    <p:sldId id="1584" r:id="rId33"/>
    <p:sldId id="1562" r:id="rId34"/>
    <p:sldId id="1569"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C16"/>
    <a:srgbClr val="139EB7"/>
    <a:srgbClr val="054D99"/>
    <a:srgbClr val="EBEBE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B6A46-C01D-4719-B8FE-8A01529FF4A3}" v="6" dt="2021-03-09T11:17:51.884"/>
    <p1510:client id="{42F80024-7ED2-4735-BC8A-24801C7C06EF}" v="176" dt="2020-09-15T07:31:06.315"/>
    <p1510:client id="{4731F1C6-DA6C-42CC-AB1F-392DE25C1D0C}" v="5" dt="2021-03-08T07:25:42.248"/>
    <p1510:client id="{49770996-EF17-4EFA-A216-2A20E98279A5}" v="6" dt="2021-03-10T07:38:43.58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9" autoAdjust="0"/>
    <p:restoredTop sz="98043" autoAdjust="0"/>
  </p:normalViewPr>
  <p:slideViewPr>
    <p:cSldViewPr snapToGrid="0" snapToObjects="1">
      <p:cViewPr varScale="1">
        <p:scale>
          <a:sx n="68" d="100"/>
          <a:sy n="68" d="100"/>
        </p:scale>
        <p:origin x="918" y="60"/>
      </p:cViewPr>
      <p:guideLst>
        <p:guide orient="horz" pos="2160"/>
        <p:guide pos="3840"/>
      </p:guideLst>
    </p:cSldViewPr>
  </p:slideViewPr>
  <p:notesTextViewPr>
    <p:cViewPr>
      <p:scale>
        <a:sx n="3" d="2"/>
        <a:sy n="3" d="2"/>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C66EC-62D9-5B47-8C11-37324AE48277}" type="datetimeFigureOut">
              <a:rPr lang="de-DE" smtClean="0"/>
              <a:t>15.03.2021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D1CB7-4E6F-104F-BCF4-D2E1653220FA}" type="slidenum">
              <a:rPr lang="de-DE" smtClean="0"/>
              <a:t>‹Nr.›</a:t>
            </a:fld>
            <a:endParaRPr lang="de-DE" dirty="0"/>
          </a:p>
        </p:txBody>
      </p:sp>
    </p:spTree>
    <p:extLst>
      <p:ext uri="{BB962C8B-B14F-4D97-AF65-F5344CB8AC3E}">
        <p14:creationId xmlns:p14="http://schemas.microsoft.com/office/powerpoint/2010/main" val="21618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ED2D04-912A-4D9E-9C26-706269F22318}" type="slidenum">
              <a:rPr lang="de-DE" smtClean="0"/>
              <a:t>2</a:t>
            </a:fld>
            <a:endParaRPr lang="de-DE" dirty="0"/>
          </a:p>
        </p:txBody>
      </p:sp>
    </p:spTree>
    <p:extLst>
      <p:ext uri="{BB962C8B-B14F-4D97-AF65-F5344CB8AC3E}">
        <p14:creationId xmlns:p14="http://schemas.microsoft.com/office/powerpoint/2010/main" val="395659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10"/>
          </p:nvPr>
        </p:nvSpPr>
        <p:spPr/>
        <p:txBody>
          <a:bodyPr/>
          <a:lstStyle/>
          <a:p>
            <a:fld id="{5BBD1CB7-4E6F-104F-BCF4-D2E1653220FA}" type="slidenum">
              <a:rPr lang="de-DE" smtClean="0"/>
              <a:t>3</a:t>
            </a:fld>
            <a:endParaRPr lang="de-DE" dirty="0"/>
          </a:p>
        </p:txBody>
      </p:sp>
    </p:spTree>
    <p:extLst>
      <p:ext uri="{BB962C8B-B14F-4D97-AF65-F5344CB8AC3E}">
        <p14:creationId xmlns:p14="http://schemas.microsoft.com/office/powerpoint/2010/main" val="59370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Bereitstellung in Teams am 06.10.2020</a:t>
            </a:r>
          </a:p>
          <a:p>
            <a:pPr algn="l"/>
            <a:endParaRPr lang="de-DE" sz="1200" kern="1200" dirty="0">
              <a:solidFill>
                <a:schemeClr val="tx1"/>
              </a:solidFill>
              <a:latin typeface="+mn-lt"/>
              <a:ea typeface="+mn-ea"/>
              <a:cs typeface="+mn-cs"/>
            </a:endParaRPr>
          </a:p>
          <a:p>
            <a:pPr algn="l"/>
            <a:r>
              <a:rPr lang="de-DE" sz="1200" kern="1200" dirty="0">
                <a:solidFill>
                  <a:schemeClr val="tx1"/>
                </a:solidFill>
                <a:latin typeface="+mn-lt"/>
                <a:ea typeface="+mn-ea"/>
                <a:cs typeface="+mn-cs"/>
              </a:rPr>
              <a:t>Keine Anmerkungen erhalten</a:t>
            </a:r>
          </a:p>
        </p:txBody>
      </p:sp>
      <p:sp>
        <p:nvSpPr>
          <p:cNvPr id="4" name="Foliennummernplatzhalter 3"/>
          <p:cNvSpPr>
            <a:spLocks noGrp="1"/>
          </p:cNvSpPr>
          <p:nvPr>
            <p:ph type="sldNum" sz="quarter" idx="10"/>
          </p:nvPr>
        </p:nvSpPr>
        <p:spPr/>
        <p:txBody>
          <a:bodyPr/>
          <a:lstStyle/>
          <a:p>
            <a:fld id="{5BBD1CB7-4E6F-104F-BCF4-D2E1653220FA}" type="slidenum">
              <a:rPr lang="de-DE" smtClean="0"/>
              <a:t>4</a:t>
            </a:fld>
            <a:endParaRPr lang="de-DE" dirty="0"/>
          </a:p>
        </p:txBody>
      </p:sp>
    </p:spTree>
    <p:extLst>
      <p:ext uri="{BB962C8B-B14F-4D97-AF65-F5344CB8AC3E}">
        <p14:creationId xmlns:p14="http://schemas.microsoft.com/office/powerpoint/2010/main" val="59302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10"/>
          </p:nvPr>
        </p:nvSpPr>
        <p:spPr/>
        <p:txBody>
          <a:bodyPr/>
          <a:lstStyle/>
          <a:p>
            <a:fld id="{5BBD1CB7-4E6F-104F-BCF4-D2E1653220FA}" type="slidenum">
              <a:rPr lang="de-DE" smtClean="0"/>
              <a:t>5</a:t>
            </a:fld>
            <a:endParaRPr lang="de-DE" dirty="0"/>
          </a:p>
        </p:txBody>
      </p:sp>
    </p:spTree>
    <p:extLst>
      <p:ext uri="{BB962C8B-B14F-4D97-AF65-F5344CB8AC3E}">
        <p14:creationId xmlns:p14="http://schemas.microsoft.com/office/powerpoint/2010/main" val="204977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BBD1CB7-4E6F-104F-BCF4-D2E1653220FA}" type="slidenum">
              <a:rPr lang="de-DE" smtClean="0"/>
              <a:t>22</a:t>
            </a:fld>
            <a:endParaRPr lang="de-DE" dirty="0"/>
          </a:p>
        </p:txBody>
      </p:sp>
    </p:spTree>
    <p:extLst>
      <p:ext uri="{BB962C8B-B14F-4D97-AF65-F5344CB8AC3E}">
        <p14:creationId xmlns:p14="http://schemas.microsoft.com/office/powerpoint/2010/main" val="76911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BBD1CB7-4E6F-104F-BCF4-D2E1653220FA}" type="slidenum">
              <a:rPr lang="de-DE" smtClean="0"/>
              <a:t>23</a:t>
            </a:fld>
            <a:endParaRPr lang="de-DE" dirty="0"/>
          </a:p>
        </p:txBody>
      </p:sp>
    </p:spTree>
    <p:extLst>
      <p:ext uri="{BB962C8B-B14F-4D97-AF65-F5344CB8AC3E}">
        <p14:creationId xmlns:p14="http://schemas.microsoft.com/office/powerpoint/2010/main" val="90839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7.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92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rt Logo mittig">
    <p:spTree>
      <p:nvGrpSpPr>
        <p:cNvPr id="1" name=""/>
        <p:cNvGrpSpPr/>
        <p:nvPr/>
      </p:nvGrpSpPr>
      <p:grpSpPr>
        <a:xfrm>
          <a:off x="0" y="0"/>
          <a:ext cx="0" cy="0"/>
          <a:chOff x="0" y="0"/>
          <a:chExt cx="0" cy="0"/>
        </a:xfrm>
      </p:grpSpPr>
      <p:sp>
        <p:nvSpPr>
          <p:cNvPr id="15" name="Rechteck 14"/>
          <p:cNvSpPr/>
          <p:nvPr userDrawn="1"/>
        </p:nvSpPr>
        <p:spPr>
          <a:xfrm>
            <a:off x="3642142" y="5717138"/>
            <a:ext cx="149289"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userDrawn="1"/>
        </p:nvSpPr>
        <p:spPr>
          <a:xfrm>
            <a:off x="3886822" y="5699973"/>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p:cNvSpPr/>
          <p:nvPr userDrawn="1"/>
        </p:nvSpPr>
        <p:spPr>
          <a:xfrm>
            <a:off x="4131502" y="5679947"/>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p:cNvSpPr/>
          <p:nvPr userDrawn="1"/>
        </p:nvSpPr>
        <p:spPr>
          <a:xfrm>
            <a:off x="4376182" y="5658015"/>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userDrawn="1"/>
        </p:nvSpPr>
        <p:spPr>
          <a:xfrm>
            <a:off x="4620862" y="5636409"/>
            <a:ext cx="149289"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userDrawn="1"/>
        </p:nvSpPr>
        <p:spPr>
          <a:xfrm>
            <a:off x="4865542" y="5658015"/>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p:cNvSpPr/>
          <p:nvPr userDrawn="1"/>
        </p:nvSpPr>
        <p:spPr>
          <a:xfrm>
            <a:off x="5110222" y="5679947"/>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p:cNvSpPr/>
          <p:nvPr userDrawn="1"/>
        </p:nvSpPr>
        <p:spPr>
          <a:xfrm>
            <a:off x="5354902" y="5699973"/>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p:cNvSpPr/>
          <p:nvPr userDrawn="1"/>
        </p:nvSpPr>
        <p:spPr>
          <a:xfrm>
            <a:off x="5599582" y="5679947"/>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userDrawn="1"/>
        </p:nvSpPr>
        <p:spPr>
          <a:xfrm>
            <a:off x="5844262" y="5658015"/>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p:cNvSpPr/>
          <p:nvPr userDrawn="1"/>
        </p:nvSpPr>
        <p:spPr>
          <a:xfrm>
            <a:off x="6088942" y="5636409"/>
            <a:ext cx="149567"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p:cNvSpPr/>
          <p:nvPr userDrawn="1"/>
        </p:nvSpPr>
        <p:spPr>
          <a:xfrm>
            <a:off x="3397462" y="5699973"/>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p:cNvSpPr/>
          <p:nvPr userDrawn="1"/>
        </p:nvSpPr>
        <p:spPr>
          <a:xfrm flipH="1">
            <a:off x="8636681" y="5717138"/>
            <a:ext cx="134862"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p:cNvSpPr/>
          <p:nvPr userDrawn="1"/>
        </p:nvSpPr>
        <p:spPr>
          <a:xfrm flipH="1">
            <a:off x="8406428" y="5699973"/>
            <a:ext cx="134862"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p:cNvSpPr/>
          <p:nvPr userDrawn="1"/>
        </p:nvSpPr>
        <p:spPr>
          <a:xfrm flipH="1">
            <a:off x="8176175" y="5679947"/>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Rechteck 42"/>
          <p:cNvSpPr/>
          <p:nvPr userDrawn="1"/>
        </p:nvSpPr>
        <p:spPr>
          <a:xfrm flipH="1">
            <a:off x="7945922" y="5658015"/>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p:cNvSpPr/>
          <p:nvPr userDrawn="1"/>
        </p:nvSpPr>
        <p:spPr>
          <a:xfrm flipH="1">
            <a:off x="7715669" y="5636409"/>
            <a:ext cx="134862"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p:cNvSpPr/>
          <p:nvPr userDrawn="1"/>
        </p:nvSpPr>
        <p:spPr>
          <a:xfrm flipH="1">
            <a:off x="7485416" y="5658015"/>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p:cNvSpPr/>
          <p:nvPr userDrawn="1"/>
        </p:nvSpPr>
        <p:spPr>
          <a:xfrm flipH="1">
            <a:off x="7255163" y="5679947"/>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p:cNvSpPr/>
          <p:nvPr userDrawn="1"/>
        </p:nvSpPr>
        <p:spPr>
          <a:xfrm flipH="1">
            <a:off x="7024910" y="5699973"/>
            <a:ext cx="134862"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p:cNvSpPr/>
          <p:nvPr userDrawn="1"/>
        </p:nvSpPr>
        <p:spPr>
          <a:xfrm flipH="1">
            <a:off x="6794657" y="5679947"/>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48"/>
          <p:cNvSpPr/>
          <p:nvPr userDrawn="1"/>
        </p:nvSpPr>
        <p:spPr>
          <a:xfrm flipH="1">
            <a:off x="6564404" y="5658015"/>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49"/>
          <p:cNvSpPr/>
          <p:nvPr userDrawn="1"/>
        </p:nvSpPr>
        <p:spPr>
          <a:xfrm flipH="1">
            <a:off x="6333900" y="5636409"/>
            <a:ext cx="135113"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1" name="Bild 8" descr="evvc_Logo_neu.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55167" y="6212418"/>
            <a:ext cx="1522973" cy="351227"/>
          </a:xfrm>
          <a:prstGeom prst="rect">
            <a:avLst/>
          </a:prstGeom>
        </p:spPr>
      </p:pic>
      <p:pic>
        <p:nvPicPr>
          <p:cNvPr id="62" name="Bild 12"/>
          <p:cNvPicPr>
            <a:picLocks noChangeAspect="1"/>
          </p:cNvPicPr>
          <p:nvPr userDrawn="1"/>
        </p:nvPicPr>
        <p:blipFill>
          <a:blip r:embed="rId3"/>
          <a:stretch>
            <a:fillRect/>
          </a:stretch>
        </p:blipFill>
        <p:spPr>
          <a:xfrm>
            <a:off x="8073535" y="6084791"/>
            <a:ext cx="1418143" cy="548959"/>
          </a:xfrm>
          <a:prstGeom prst="rect">
            <a:avLst/>
          </a:prstGeom>
        </p:spPr>
      </p:pic>
      <p:pic>
        <p:nvPicPr>
          <p:cNvPr id="30" name="Bild 9" descr="5345.jpg">
            <a:extLst>
              <a:ext uri="{FF2B5EF4-FFF2-40B4-BE49-F238E27FC236}">
                <a16:creationId xmlns:a16="http://schemas.microsoft.com/office/drawing/2014/main" id="{A71D3436-B043-044E-A560-DA5A58EE1D9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89785" y="6161499"/>
            <a:ext cx="1081696" cy="410600"/>
          </a:xfrm>
          <a:prstGeom prst="rect">
            <a:avLst/>
          </a:prstGeom>
        </p:spPr>
      </p:pic>
    </p:spTree>
    <p:extLst>
      <p:ext uri="{BB962C8B-B14F-4D97-AF65-F5344CB8AC3E}">
        <p14:creationId xmlns:p14="http://schemas.microsoft.com/office/powerpoint/2010/main" val="14900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
                                        <p:tgtEl>
                                          <p:spTgt spid="33"/>
                                        </p:tgtEl>
                                      </p:cBhvr>
                                    </p:animEffect>
                                    <p:anim calcmode="lin" valueType="num">
                                      <p:cBhvr>
                                        <p:cTn id="8" dur="50" fill="hold"/>
                                        <p:tgtEl>
                                          <p:spTgt spid="33"/>
                                        </p:tgtEl>
                                        <p:attrNameLst>
                                          <p:attrName>ppt_x</p:attrName>
                                        </p:attrNameLst>
                                      </p:cBhvr>
                                      <p:tavLst>
                                        <p:tav tm="0">
                                          <p:val>
                                            <p:strVal val="#ppt_x"/>
                                          </p:val>
                                        </p:tav>
                                        <p:tav tm="100000">
                                          <p:val>
                                            <p:strVal val="#ppt_x"/>
                                          </p:val>
                                        </p:tav>
                                      </p:tavLst>
                                    </p:anim>
                                    <p:anim calcmode="lin" valueType="num">
                                      <p:cBhvr>
                                        <p:cTn id="9" dur="5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
                                        <p:tgtEl>
                                          <p:spTgt spid="15"/>
                                        </p:tgtEl>
                                      </p:cBhvr>
                                    </p:animEffect>
                                    <p:anim calcmode="lin" valueType="num">
                                      <p:cBhvr>
                                        <p:cTn id="14" dur="50" fill="hold"/>
                                        <p:tgtEl>
                                          <p:spTgt spid="15"/>
                                        </p:tgtEl>
                                        <p:attrNameLst>
                                          <p:attrName>ppt_x</p:attrName>
                                        </p:attrNameLst>
                                      </p:cBhvr>
                                      <p:tavLst>
                                        <p:tav tm="0">
                                          <p:val>
                                            <p:strVal val="#ppt_x"/>
                                          </p:val>
                                        </p:tav>
                                        <p:tav tm="100000">
                                          <p:val>
                                            <p:strVal val="#ppt_x"/>
                                          </p:val>
                                        </p:tav>
                                      </p:tavLst>
                                    </p:anim>
                                    <p:anim calcmode="lin" valueType="num">
                                      <p:cBhvr>
                                        <p:cTn id="15" dur="5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
                                        <p:tgtEl>
                                          <p:spTgt spid="16"/>
                                        </p:tgtEl>
                                      </p:cBhvr>
                                    </p:animEffect>
                                    <p:anim calcmode="lin" valueType="num">
                                      <p:cBhvr>
                                        <p:cTn id="20" dur="50" fill="hold"/>
                                        <p:tgtEl>
                                          <p:spTgt spid="16"/>
                                        </p:tgtEl>
                                        <p:attrNameLst>
                                          <p:attrName>ppt_x</p:attrName>
                                        </p:attrNameLst>
                                      </p:cBhvr>
                                      <p:tavLst>
                                        <p:tav tm="0">
                                          <p:val>
                                            <p:strVal val="#ppt_x"/>
                                          </p:val>
                                        </p:tav>
                                        <p:tav tm="100000">
                                          <p:val>
                                            <p:strVal val="#ppt_x"/>
                                          </p:val>
                                        </p:tav>
                                      </p:tavLst>
                                    </p:anim>
                                    <p:anim calcmode="lin" valueType="num">
                                      <p:cBhvr>
                                        <p:cTn id="21" dur="5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
                                        <p:tgtEl>
                                          <p:spTgt spid="17"/>
                                        </p:tgtEl>
                                      </p:cBhvr>
                                    </p:animEffect>
                                    <p:anim calcmode="lin" valueType="num">
                                      <p:cBhvr>
                                        <p:cTn id="26" dur="50" fill="hold"/>
                                        <p:tgtEl>
                                          <p:spTgt spid="17"/>
                                        </p:tgtEl>
                                        <p:attrNameLst>
                                          <p:attrName>ppt_x</p:attrName>
                                        </p:attrNameLst>
                                      </p:cBhvr>
                                      <p:tavLst>
                                        <p:tav tm="0">
                                          <p:val>
                                            <p:strVal val="#ppt_x"/>
                                          </p:val>
                                        </p:tav>
                                        <p:tav tm="100000">
                                          <p:val>
                                            <p:strVal val="#ppt_x"/>
                                          </p:val>
                                        </p:tav>
                                      </p:tavLst>
                                    </p:anim>
                                    <p:anim calcmode="lin" valueType="num">
                                      <p:cBhvr>
                                        <p:cTn id="27" dur="5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
                                        <p:tgtEl>
                                          <p:spTgt spid="18"/>
                                        </p:tgtEl>
                                      </p:cBhvr>
                                    </p:animEffect>
                                    <p:anim calcmode="lin" valueType="num">
                                      <p:cBhvr>
                                        <p:cTn id="32" dur="50" fill="hold"/>
                                        <p:tgtEl>
                                          <p:spTgt spid="18"/>
                                        </p:tgtEl>
                                        <p:attrNameLst>
                                          <p:attrName>ppt_x</p:attrName>
                                        </p:attrNameLst>
                                      </p:cBhvr>
                                      <p:tavLst>
                                        <p:tav tm="0">
                                          <p:val>
                                            <p:strVal val="#ppt_x"/>
                                          </p:val>
                                        </p:tav>
                                        <p:tav tm="100000">
                                          <p:val>
                                            <p:strVal val="#ppt_x"/>
                                          </p:val>
                                        </p:tav>
                                      </p:tavLst>
                                    </p:anim>
                                    <p:anim calcmode="lin" valueType="num">
                                      <p:cBhvr>
                                        <p:cTn id="33" dur="5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25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
                                        <p:tgtEl>
                                          <p:spTgt spid="19"/>
                                        </p:tgtEl>
                                      </p:cBhvr>
                                    </p:animEffect>
                                    <p:anim calcmode="lin" valueType="num">
                                      <p:cBhvr>
                                        <p:cTn id="38" dur="50" fill="hold"/>
                                        <p:tgtEl>
                                          <p:spTgt spid="19"/>
                                        </p:tgtEl>
                                        <p:attrNameLst>
                                          <p:attrName>ppt_x</p:attrName>
                                        </p:attrNameLst>
                                      </p:cBhvr>
                                      <p:tavLst>
                                        <p:tav tm="0">
                                          <p:val>
                                            <p:strVal val="#ppt_x"/>
                                          </p:val>
                                        </p:tav>
                                        <p:tav tm="100000">
                                          <p:val>
                                            <p:strVal val="#ppt_x"/>
                                          </p:val>
                                        </p:tav>
                                      </p:tavLst>
                                    </p:anim>
                                    <p:anim calcmode="lin" valueType="num">
                                      <p:cBhvr>
                                        <p:cTn id="39" dur="5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3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
                                        <p:tgtEl>
                                          <p:spTgt spid="20"/>
                                        </p:tgtEl>
                                      </p:cBhvr>
                                    </p:animEffect>
                                    <p:anim calcmode="lin" valueType="num">
                                      <p:cBhvr>
                                        <p:cTn id="44" dur="50" fill="hold"/>
                                        <p:tgtEl>
                                          <p:spTgt spid="20"/>
                                        </p:tgtEl>
                                        <p:attrNameLst>
                                          <p:attrName>ppt_x</p:attrName>
                                        </p:attrNameLst>
                                      </p:cBhvr>
                                      <p:tavLst>
                                        <p:tav tm="0">
                                          <p:val>
                                            <p:strVal val="#ppt_x"/>
                                          </p:val>
                                        </p:tav>
                                        <p:tav tm="100000">
                                          <p:val>
                                            <p:strVal val="#ppt_x"/>
                                          </p:val>
                                        </p:tav>
                                      </p:tavLst>
                                    </p:anim>
                                    <p:anim calcmode="lin" valueType="num">
                                      <p:cBhvr>
                                        <p:cTn id="45" dur="5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35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
                                        <p:tgtEl>
                                          <p:spTgt spid="21"/>
                                        </p:tgtEl>
                                      </p:cBhvr>
                                    </p:animEffect>
                                    <p:anim calcmode="lin" valueType="num">
                                      <p:cBhvr>
                                        <p:cTn id="50" dur="50" fill="hold"/>
                                        <p:tgtEl>
                                          <p:spTgt spid="21"/>
                                        </p:tgtEl>
                                        <p:attrNameLst>
                                          <p:attrName>ppt_x</p:attrName>
                                        </p:attrNameLst>
                                      </p:cBhvr>
                                      <p:tavLst>
                                        <p:tav tm="0">
                                          <p:val>
                                            <p:strVal val="#ppt_x"/>
                                          </p:val>
                                        </p:tav>
                                        <p:tav tm="100000">
                                          <p:val>
                                            <p:strVal val="#ppt_x"/>
                                          </p:val>
                                        </p:tav>
                                      </p:tavLst>
                                    </p:anim>
                                    <p:anim calcmode="lin" valueType="num">
                                      <p:cBhvr>
                                        <p:cTn id="51" dur="5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4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
                                        <p:tgtEl>
                                          <p:spTgt spid="22"/>
                                        </p:tgtEl>
                                      </p:cBhvr>
                                    </p:animEffect>
                                    <p:anim calcmode="lin" valueType="num">
                                      <p:cBhvr>
                                        <p:cTn id="56" dur="50" fill="hold"/>
                                        <p:tgtEl>
                                          <p:spTgt spid="22"/>
                                        </p:tgtEl>
                                        <p:attrNameLst>
                                          <p:attrName>ppt_x</p:attrName>
                                        </p:attrNameLst>
                                      </p:cBhvr>
                                      <p:tavLst>
                                        <p:tav tm="0">
                                          <p:val>
                                            <p:strVal val="#ppt_x"/>
                                          </p:val>
                                        </p:tav>
                                        <p:tav tm="100000">
                                          <p:val>
                                            <p:strVal val="#ppt_x"/>
                                          </p:val>
                                        </p:tav>
                                      </p:tavLst>
                                    </p:anim>
                                    <p:anim calcmode="lin" valueType="num">
                                      <p:cBhvr>
                                        <p:cTn id="57" dur="5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450"/>
                            </p:stCondLst>
                            <p:childTnLst>
                              <p:par>
                                <p:cTn id="59" presetID="42"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
                                        <p:tgtEl>
                                          <p:spTgt spid="23"/>
                                        </p:tgtEl>
                                      </p:cBhvr>
                                    </p:animEffect>
                                    <p:anim calcmode="lin" valueType="num">
                                      <p:cBhvr>
                                        <p:cTn id="62" dur="50" fill="hold"/>
                                        <p:tgtEl>
                                          <p:spTgt spid="23"/>
                                        </p:tgtEl>
                                        <p:attrNameLst>
                                          <p:attrName>ppt_x</p:attrName>
                                        </p:attrNameLst>
                                      </p:cBhvr>
                                      <p:tavLst>
                                        <p:tav tm="0">
                                          <p:val>
                                            <p:strVal val="#ppt_x"/>
                                          </p:val>
                                        </p:tav>
                                        <p:tav tm="100000">
                                          <p:val>
                                            <p:strVal val="#ppt_x"/>
                                          </p:val>
                                        </p:tav>
                                      </p:tavLst>
                                    </p:anim>
                                    <p:anim calcmode="lin" valueType="num">
                                      <p:cBhvr>
                                        <p:cTn id="63" dur="5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
                                        <p:tgtEl>
                                          <p:spTgt spid="24"/>
                                        </p:tgtEl>
                                      </p:cBhvr>
                                    </p:animEffect>
                                    <p:anim calcmode="lin" valueType="num">
                                      <p:cBhvr>
                                        <p:cTn id="68" dur="50" fill="hold"/>
                                        <p:tgtEl>
                                          <p:spTgt spid="24"/>
                                        </p:tgtEl>
                                        <p:attrNameLst>
                                          <p:attrName>ppt_x</p:attrName>
                                        </p:attrNameLst>
                                      </p:cBhvr>
                                      <p:tavLst>
                                        <p:tav tm="0">
                                          <p:val>
                                            <p:strVal val="#ppt_x"/>
                                          </p:val>
                                        </p:tav>
                                        <p:tav tm="100000">
                                          <p:val>
                                            <p:strVal val="#ppt_x"/>
                                          </p:val>
                                        </p:tav>
                                      </p:tavLst>
                                    </p:anim>
                                    <p:anim calcmode="lin" valueType="num">
                                      <p:cBhvr>
                                        <p:cTn id="69" dur="5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550"/>
                            </p:stCondLst>
                            <p:childTnLst>
                              <p:par>
                                <p:cTn id="71" presetID="42"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
                                        <p:tgtEl>
                                          <p:spTgt spid="25"/>
                                        </p:tgtEl>
                                      </p:cBhvr>
                                    </p:animEffect>
                                    <p:anim calcmode="lin" valueType="num">
                                      <p:cBhvr>
                                        <p:cTn id="74" dur="50" fill="hold"/>
                                        <p:tgtEl>
                                          <p:spTgt spid="25"/>
                                        </p:tgtEl>
                                        <p:attrNameLst>
                                          <p:attrName>ppt_x</p:attrName>
                                        </p:attrNameLst>
                                      </p:cBhvr>
                                      <p:tavLst>
                                        <p:tav tm="0">
                                          <p:val>
                                            <p:strVal val="#ppt_x"/>
                                          </p:val>
                                        </p:tav>
                                        <p:tav tm="100000">
                                          <p:val>
                                            <p:strVal val="#ppt_x"/>
                                          </p:val>
                                        </p:tav>
                                      </p:tavLst>
                                    </p:anim>
                                    <p:anim calcmode="lin" valueType="num">
                                      <p:cBhvr>
                                        <p:cTn id="75" dur="5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00"/>
                            </p:stCondLst>
                            <p:childTnLst>
                              <p:par>
                                <p:cTn id="77" presetID="42" presetClass="entr" presetSubtype="0"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
                                        <p:tgtEl>
                                          <p:spTgt spid="50"/>
                                        </p:tgtEl>
                                      </p:cBhvr>
                                    </p:animEffect>
                                    <p:anim calcmode="lin" valueType="num">
                                      <p:cBhvr>
                                        <p:cTn id="80" dur="50" fill="hold"/>
                                        <p:tgtEl>
                                          <p:spTgt spid="50"/>
                                        </p:tgtEl>
                                        <p:attrNameLst>
                                          <p:attrName>ppt_x</p:attrName>
                                        </p:attrNameLst>
                                      </p:cBhvr>
                                      <p:tavLst>
                                        <p:tav tm="0">
                                          <p:val>
                                            <p:strVal val="#ppt_x"/>
                                          </p:val>
                                        </p:tav>
                                        <p:tav tm="100000">
                                          <p:val>
                                            <p:strVal val="#ppt_x"/>
                                          </p:val>
                                        </p:tav>
                                      </p:tavLst>
                                    </p:anim>
                                    <p:anim calcmode="lin" valueType="num">
                                      <p:cBhvr>
                                        <p:cTn id="81" dur="50" fill="hold"/>
                                        <p:tgtEl>
                                          <p:spTgt spid="50"/>
                                        </p:tgtEl>
                                        <p:attrNameLst>
                                          <p:attrName>ppt_y</p:attrName>
                                        </p:attrNameLst>
                                      </p:cBhvr>
                                      <p:tavLst>
                                        <p:tav tm="0">
                                          <p:val>
                                            <p:strVal val="#ppt_y+.1"/>
                                          </p:val>
                                        </p:tav>
                                        <p:tav tm="100000">
                                          <p:val>
                                            <p:strVal val="#ppt_y"/>
                                          </p:val>
                                        </p:tav>
                                      </p:tavLst>
                                    </p:anim>
                                  </p:childTnLst>
                                </p:cTn>
                              </p:par>
                            </p:childTnLst>
                          </p:cTn>
                        </p:par>
                        <p:par>
                          <p:cTn id="82" fill="hold">
                            <p:stCondLst>
                              <p:cond delay="650"/>
                            </p:stCondLst>
                            <p:childTnLst>
                              <p:par>
                                <p:cTn id="83" presetID="42" presetClass="entr" presetSubtype="0"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
                                        <p:tgtEl>
                                          <p:spTgt spid="49"/>
                                        </p:tgtEl>
                                      </p:cBhvr>
                                    </p:animEffect>
                                    <p:anim calcmode="lin" valueType="num">
                                      <p:cBhvr>
                                        <p:cTn id="86" dur="50" fill="hold"/>
                                        <p:tgtEl>
                                          <p:spTgt spid="49"/>
                                        </p:tgtEl>
                                        <p:attrNameLst>
                                          <p:attrName>ppt_x</p:attrName>
                                        </p:attrNameLst>
                                      </p:cBhvr>
                                      <p:tavLst>
                                        <p:tav tm="0">
                                          <p:val>
                                            <p:strVal val="#ppt_x"/>
                                          </p:val>
                                        </p:tav>
                                        <p:tav tm="100000">
                                          <p:val>
                                            <p:strVal val="#ppt_x"/>
                                          </p:val>
                                        </p:tav>
                                      </p:tavLst>
                                    </p:anim>
                                    <p:anim calcmode="lin" valueType="num">
                                      <p:cBhvr>
                                        <p:cTn id="87" dur="50" fill="hold"/>
                                        <p:tgtEl>
                                          <p:spTgt spid="49"/>
                                        </p:tgtEl>
                                        <p:attrNameLst>
                                          <p:attrName>ppt_y</p:attrName>
                                        </p:attrNameLst>
                                      </p:cBhvr>
                                      <p:tavLst>
                                        <p:tav tm="0">
                                          <p:val>
                                            <p:strVal val="#ppt_y+.1"/>
                                          </p:val>
                                        </p:tav>
                                        <p:tav tm="100000">
                                          <p:val>
                                            <p:strVal val="#ppt_y"/>
                                          </p:val>
                                        </p:tav>
                                      </p:tavLst>
                                    </p:anim>
                                  </p:childTnLst>
                                </p:cTn>
                              </p:par>
                            </p:childTnLst>
                          </p:cTn>
                        </p:par>
                        <p:par>
                          <p:cTn id="88" fill="hold">
                            <p:stCondLst>
                              <p:cond delay="700"/>
                            </p:stCondLst>
                            <p:childTnLst>
                              <p:par>
                                <p:cTn id="89" presetID="42"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
                                        <p:tgtEl>
                                          <p:spTgt spid="48"/>
                                        </p:tgtEl>
                                      </p:cBhvr>
                                    </p:animEffect>
                                    <p:anim calcmode="lin" valueType="num">
                                      <p:cBhvr>
                                        <p:cTn id="92" dur="50" fill="hold"/>
                                        <p:tgtEl>
                                          <p:spTgt spid="48"/>
                                        </p:tgtEl>
                                        <p:attrNameLst>
                                          <p:attrName>ppt_x</p:attrName>
                                        </p:attrNameLst>
                                      </p:cBhvr>
                                      <p:tavLst>
                                        <p:tav tm="0">
                                          <p:val>
                                            <p:strVal val="#ppt_x"/>
                                          </p:val>
                                        </p:tav>
                                        <p:tav tm="100000">
                                          <p:val>
                                            <p:strVal val="#ppt_x"/>
                                          </p:val>
                                        </p:tav>
                                      </p:tavLst>
                                    </p:anim>
                                    <p:anim calcmode="lin" valueType="num">
                                      <p:cBhvr>
                                        <p:cTn id="93" dur="50" fill="hold"/>
                                        <p:tgtEl>
                                          <p:spTgt spid="48"/>
                                        </p:tgtEl>
                                        <p:attrNameLst>
                                          <p:attrName>ppt_y</p:attrName>
                                        </p:attrNameLst>
                                      </p:cBhvr>
                                      <p:tavLst>
                                        <p:tav tm="0">
                                          <p:val>
                                            <p:strVal val="#ppt_y+.1"/>
                                          </p:val>
                                        </p:tav>
                                        <p:tav tm="100000">
                                          <p:val>
                                            <p:strVal val="#ppt_y"/>
                                          </p:val>
                                        </p:tav>
                                      </p:tavLst>
                                    </p:anim>
                                  </p:childTnLst>
                                </p:cTn>
                              </p:par>
                            </p:childTnLst>
                          </p:cTn>
                        </p:par>
                        <p:par>
                          <p:cTn id="94" fill="hold">
                            <p:stCondLst>
                              <p:cond delay="750"/>
                            </p:stCondLst>
                            <p:childTnLst>
                              <p:par>
                                <p:cTn id="95" presetID="42"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
                                        <p:tgtEl>
                                          <p:spTgt spid="47"/>
                                        </p:tgtEl>
                                      </p:cBhvr>
                                    </p:animEffect>
                                    <p:anim calcmode="lin" valueType="num">
                                      <p:cBhvr>
                                        <p:cTn id="98" dur="50" fill="hold"/>
                                        <p:tgtEl>
                                          <p:spTgt spid="47"/>
                                        </p:tgtEl>
                                        <p:attrNameLst>
                                          <p:attrName>ppt_x</p:attrName>
                                        </p:attrNameLst>
                                      </p:cBhvr>
                                      <p:tavLst>
                                        <p:tav tm="0">
                                          <p:val>
                                            <p:strVal val="#ppt_x"/>
                                          </p:val>
                                        </p:tav>
                                        <p:tav tm="100000">
                                          <p:val>
                                            <p:strVal val="#ppt_x"/>
                                          </p:val>
                                        </p:tav>
                                      </p:tavLst>
                                    </p:anim>
                                    <p:anim calcmode="lin" valueType="num">
                                      <p:cBhvr>
                                        <p:cTn id="99" dur="5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800"/>
                            </p:stCondLst>
                            <p:childTnLst>
                              <p:par>
                                <p:cTn id="101" presetID="42" presetClass="entr" presetSubtype="0"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
                                        <p:tgtEl>
                                          <p:spTgt spid="46"/>
                                        </p:tgtEl>
                                      </p:cBhvr>
                                    </p:animEffect>
                                    <p:anim calcmode="lin" valueType="num">
                                      <p:cBhvr>
                                        <p:cTn id="104" dur="50" fill="hold"/>
                                        <p:tgtEl>
                                          <p:spTgt spid="46"/>
                                        </p:tgtEl>
                                        <p:attrNameLst>
                                          <p:attrName>ppt_x</p:attrName>
                                        </p:attrNameLst>
                                      </p:cBhvr>
                                      <p:tavLst>
                                        <p:tav tm="0">
                                          <p:val>
                                            <p:strVal val="#ppt_x"/>
                                          </p:val>
                                        </p:tav>
                                        <p:tav tm="100000">
                                          <p:val>
                                            <p:strVal val="#ppt_x"/>
                                          </p:val>
                                        </p:tav>
                                      </p:tavLst>
                                    </p:anim>
                                    <p:anim calcmode="lin" valueType="num">
                                      <p:cBhvr>
                                        <p:cTn id="105" dur="50" fill="hold"/>
                                        <p:tgtEl>
                                          <p:spTgt spid="46"/>
                                        </p:tgtEl>
                                        <p:attrNameLst>
                                          <p:attrName>ppt_y</p:attrName>
                                        </p:attrNameLst>
                                      </p:cBhvr>
                                      <p:tavLst>
                                        <p:tav tm="0">
                                          <p:val>
                                            <p:strVal val="#ppt_y+.1"/>
                                          </p:val>
                                        </p:tav>
                                        <p:tav tm="100000">
                                          <p:val>
                                            <p:strVal val="#ppt_y"/>
                                          </p:val>
                                        </p:tav>
                                      </p:tavLst>
                                    </p:anim>
                                  </p:childTnLst>
                                </p:cTn>
                              </p:par>
                            </p:childTnLst>
                          </p:cTn>
                        </p:par>
                        <p:par>
                          <p:cTn id="106" fill="hold">
                            <p:stCondLst>
                              <p:cond delay="850"/>
                            </p:stCondLst>
                            <p:childTnLst>
                              <p:par>
                                <p:cTn id="107" presetID="42" presetClass="entr" presetSubtype="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
                                        <p:tgtEl>
                                          <p:spTgt spid="45"/>
                                        </p:tgtEl>
                                      </p:cBhvr>
                                    </p:animEffect>
                                    <p:anim calcmode="lin" valueType="num">
                                      <p:cBhvr>
                                        <p:cTn id="110" dur="50" fill="hold"/>
                                        <p:tgtEl>
                                          <p:spTgt spid="45"/>
                                        </p:tgtEl>
                                        <p:attrNameLst>
                                          <p:attrName>ppt_x</p:attrName>
                                        </p:attrNameLst>
                                      </p:cBhvr>
                                      <p:tavLst>
                                        <p:tav tm="0">
                                          <p:val>
                                            <p:strVal val="#ppt_x"/>
                                          </p:val>
                                        </p:tav>
                                        <p:tav tm="100000">
                                          <p:val>
                                            <p:strVal val="#ppt_x"/>
                                          </p:val>
                                        </p:tav>
                                      </p:tavLst>
                                    </p:anim>
                                    <p:anim calcmode="lin" valueType="num">
                                      <p:cBhvr>
                                        <p:cTn id="111" dur="5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900"/>
                            </p:stCondLst>
                            <p:childTnLst>
                              <p:par>
                                <p:cTn id="113" presetID="42" presetClass="entr" presetSubtype="0"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50"/>
                                        <p:tgtEl>
                                          <p:spTgt spid="44"/>
                                        </p:tgtEl>
                                      </p:cBhvr>
                                    </p:animEffect>
                                    <p:anim calcmode="lin" valueType="num">
                                      <p:cBhvr>
                                        <p:cTn id="116" dur="50" fill="hold"/>
                                        <p:tgtEl>
                                          <p:spTgt spid="44"/>
                                        </p:tgtEl>
                                        <p:attrNameLst>
                                          <p:attrName>ppt_x</p:attrName>
                                        </p:attrNameLst>
                                      </p:cBhvr>
                                      <p:tavLst>
                                        <p:tav tm="0">
                                          <p:val>
                                            <p:strVal val="#ppt_x"/>
                                          </p:val>
                                        </p:tav>
                                        <p:tav tm="100000">
                                          <p:val>
                                            <p:strVal val="#ppt_x"/>
                                          </p:val>
                                        </p:tav>
                                      </p:tavLst>
                                    </p:anim>
                                    <p:anim calcmode="lin" valueType="num">
                                      <p:cBhvr>
                                        <p:cTn id="117" dur="50" fill="hold"/>
                                        <p:tgtEl>
                                          <p:spTgt spid="44"/>
                                        </p:tgtEl>
                                        <p:attrNameLst>
                                          <p:attrName>ppt_y</p:attrName>
                                        </p:attrNameLst>
                                      </p:cBhvr>
                                      <p:tavLst>
                                        <p:tav tm="0">
                                          <p:val>
                                            <p:strVal val="#ppt_y+.1"/>
                                          </p:val>
                                        </p:tav>
                                        <p:tav tm="100000">
                                          <p:val>
                                            <p:strVal val="#ppt_y"/>
                                          </p:val>
                                        </p:tav>
                                      </p:tavLst>
                                    </p:anim>
                                  </p:childTnLst>
                                </p:cTn>
                              </p:par>
                            </p:childTnLst>
                          </p:cTn>
                        </p:par>
                        <p:par>
                          <p:cTn id="118" fill="hold">
                            <p:stCondLst>
                              <p:cond delay="950"/>
                            </p:stCondLst>
                            <p:childTnLst>
                              <p:par>
                                <p:cTn id="119" presetID="42" presetClass="entr" presetSubtype="0"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
                                        <p:tgtEl>
                                          <p:spTgt spid="43"/>
                                        </p:tgtEl>
                                      </p:cBhvr>
                                    </p:animEffect>
                                    <p:anim calcmode="lin" valueType="num">
                                      <p:cBhvr>
                                        <p:cTn id="122" dur="50" fill="hold"/>
                                        <p:tgtEl>
                                          <p:spTgt spid="43"/>
                                        </p:tgtEl>
                                        <p:attrNameLst>
                                          <p:attrName>ppt_x</p:attrName>
                                        </p:attrNameLst>
                                      </p:cBhvr>
                                      <p:tavLst>
                                        <p:tav tm="0">
                                          <p:val>
                                            <p:strVal val="#ppt_x"/>
                                          </p:val>
                                        </p:tav>
                                        <p:tav tm="100000">
                                          <p:val>
                                            <p:strVal val="#ppt_x"/>
                                          </p:val>
                                        </p:tav>
                                      </p:tavLst>
                                    </p:anim>
                                    <p:anim calcmode="lin" valueType="num">
                                      <p:cBhvr>
                                        <p:cTn id="123" dur="50" fill="hold"/>
                                        <p:tgtEl>
                                          <p:spTgt spid="43"/>
                                        </p:tgtEl>
                                        <p:attrNameLst>
                                          <p:attrName>ppt_y</p:attrName>
                                        </p:attrNameLst>
                                      </p:cBhvr>
                                      <p:tavLst>
                                        <p:tav tm="0">
                                          <p:val>
                                            <p:strVal val="#ppt_y+.1"/>
                                          </p:val>
                                        </p:tav>
                                        <p:tav tm="100000">
                                          <p:val>
                                            <p:strVal val="#ppt_y"/>
                                          </p:val>
                                        </p:tav>
                                      </p:tavLst>
                                    </p:anim>
                                  </p:childTnLst>
                                </p:cTn>
                              </p:par>
                            </p:childTnLst>
                          </p:cTn>
                        </p:par>
                        <p:par>
                          <p:cTn id="124" fill="hold">
                            <p:stCondLst>
                              <p:cond delay="1000"/>
                            </p:stCondLst>
                            <p:childTnLst>
                              <p:par>
                                <p:cTn id="125" presetID="42" presetClass="entr" presetSubtype="0"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
                                        <p:tgtEl>
                                          <p:spTgt spid="42"/>
                                        </p:tgtEl>
                                      </p:cBhvr>
                                    </p:animEffect>
                                    <p:anim calcmode="lin" valueType="num">
                                      <p:cBhvr>
                                        <p:cTn id="128" dur="50" fill="hold"/>
                                        <p:tgtEl>
                                          <p:spTgt spid="42"/>
                                        </p:tgtEl>
                                        <p:attrNameLst>
                                          <p:attrName>ppt_x</p:attrName>
                                        </p:attrNameLst>
                                      </p:cBhvr>
                                      <p:tavLst>
                                        <p:tav tm="0">
                                          <p:val>
                                            <p:strVal val="#ppt_x"/>
                                          </p:val>
                                        </p:tav>
                                        <p:tav tm="100000">
                                          <p:val>
                                            <p:strVal val="#ppt_x"/>
                                          </p:val>
                                        </p:tav>
                                      </p:tavLst>
                                    </p:anim>
                                    <p:anim calcmode="lin" valueType="num">
                                      <p:cBhvr>
                                        <p:cTn id="129" dur="5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1050"/>
                            </p:stCondLst>
                            <p:childTnLst>
                              <p:par>
                                <p:cTn id="131" presetID="42" presetClass="entr" presetSubtype="0" fill="hold" grpId="0" nodeType="after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
                                        <p:tgtEl>
                                          <p:spTgt spid="41"/>
                                        </p:tgtEl>
                                      </p:cBhvr>
                                    </p:animEffect>
                                    <p:anim calcmode="lin" valueType="num">
                                      <p:cBhvr>
                                        <p:cTn id="134" dur="50" fill="hold"/>
                                        <p:tgtEl>
                                          <p:spTgt spid="41"/>
                                        </p:tgtEl>
                                        <p:attrNameLst>
                                          <p:attrName>ppt_x</p:attrName>
                                        </p:attrNameLst>
                                      </p:cBhvr>
                                      <p:tavLst>
                                        <p:tav tm="0">
                                          <p:val>
                                            <p:strVal val="#ppt_x"/>
                                          </p:val>
                                        </p:tav>
                                        <p:tav tm="100000">
                                          <p:val>
                                            <p:strVal val="#ppt_x"/>
                                          </p:val>
                                        </p:tav>
                                      </p:tavLst>
                                    </p:anim>
                                    <p:anim calcmode="lin" valueType="num">
                                      <p:cBhvr>
                                        <p:cTn id="135" dur="50" fill="hold"/>
                                        <p:tgtEl>
                                          <p:spTgt spid="41"/>
                                        </p:tgtEl>
                                        <p:attrNameLst>
                                          <p:attrName>ppt_y</p:attrName>
                                        </p:attrNameLst>
                                      </p:cBhvr>
                                      <p:tavLst>
                                        <p:tav tm="0">
                                          <p:val>
                                            <p:strVal val="#ppt_y+.1"/>
                                          </p:val>
                                        </p:tav>
                                        <p:tav tm="100000">
                                          <p:val>
                                            <p:strVal val="#ppt_y"/>
                                          </p:val>
                                        </p:tav>
                                      </p:tavLst>
                                    </p:anim>
                                  </p:childTnLst>
                                </p:cTn>
                              </p:par>
                            </p:childTnLst>
                          </p:cTn>
                        </p:par>
                        <p:par>
                          <p:cTn id="136" fill="hold">
                            <p:stCondLst>
                              <p:cond delay="1100"/>
                            </p:stCondLst>
                            <p:childTnLst>
                              <p:par>
                                <p:cTn id="137" presetID="42" presetClass="entr" presetSubtype="0" fill="hold" grpId="0"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50"/>
                                        <p:tgtEl>
                                          <p:spTgt spid="40"/>
                                        </p:tgtEl>
                                      </p:cBhvr>
                                    </p:animEffect>
                                    <p:anim calcmode="lin" valueType="num">
                                      <p:cBhvr>
                                        <p:cTn id="140" dur="50" fill="hold"/>
                                        <p:tgtEl>
                                          <p:spTgt spid="40"/>
                                        </p:tgtEl>
                                        <p:attrNameLst>
                                          <p:attrName>ppt_x</p:attrName>
                                        </p:attrNameLst>
                                      </p:cBhvr>
                                      <p:tavLst>
                                        <p:tav tm="0">
                                          <p:val>
                                            <p:strVal val="#ppt_x"/>
                                          </p:val>
                                        </p:tav>
                                        <p:tav tm="100000">
                                          <p:val>
                                            <p:strVal val="#ppt_x"/>
                                          </p:val>
                                        </p:tav>
                                      </p:tavLst>
                                    </p:anim>
                                    <p:anim calcmode="lin" valueType="num">
                                      <p:cBhvr>
                                        <p:cTn id="141" dur="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3"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rt Logo mittig">
    <p:spTree>
      <p:nvGrpSpPr>
        <p:cNvPr id="1" name=""/>
        <p:cNvGrpSpPr/>
        <p:nvPr/>
      </p:nvGrpSpPr>
      <p:grpSpPr>
        <a:xfrm>
          <a:off x="0" y="0"/>
          <a:ext cx="0" cy="0"/>
          <a:chOff x="0" y="0"/>
          <a:chExt cx="0" cy="0"/>
        </a:xfrm>
      </p:grpSpPr>
      <p:pic>
        <p:nvPicPr>
          <p:cNvPr id="59" name="Grafik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71420" y="2485220"/>
            <a:ext cx="5449161" cy="1331790"/>
          </a:xfrm>
          <a:prstGeom prst="rect">
            <a:avLst/>
          </a:prstGeom>
        </p:spPr>
      </p:pic>
      <p:sp>
        <p:nvSpPr>
          <p:cNvPr id="15" name="Rechteck 14"/>
          <p:cNvSpPr/>
          <p:nvPr userDrawn="1"/>
        </p:nvSpPr>
        <p:spPr>
          <a:xfrm>
            <a:off x="3642142" y="5717138"/>
            <a:ext cx="149289"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userDrawn="1"/>
        </p:nvSpPr>
        <p:spPr>
          <a:xfrm>
            <a:off x="3886822" y="5699973"/>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p:cNvSpPr/>
          <p:nvPr userDrawn="1"/>
        </p:nvSpPr>
        <p:spPr>
          <a:xfrm>
            <a:off x="4131502" y="5679947"/>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p:cNvSpPr/>
          <p:nvPr userDrawn="1"/>
        </p:nvSpPr>
        <p:spPr>
          <a:xfrm>
            <a:off x="4376182" y="5658015"/>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userDrawn="1"/>
        </p:nvSpPr>
        <p:spPr>
          <a:xfrm>
            <a:off x="4620862" y="5636409"/>
            <a:ext cx="149289"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userDrawn="1"/>
        </p:nvSpPr>
        <p:spPr>
          <a:xfrm>
            <a:off x="4865542" y="5658015"/>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p:cNvSpPr/>
          <p:nvPr userDrawn="1"/>
        </p:nvSpPr>
        <p:spPr>
          <a:xfrm>
            <a:off x="5110222" y="5679947"/>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p:cNvSpPr/>
          <p:nvPr userDrawn="1"/>
        </p:nvSpPr>
        <p:spPr>
          <a:xfrm>
            <a:off x="5354902" y="5699973"/>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p:cNvSpPr/>
          <p:nvPr userDrawn="1"/>
        </p:nvSpPr>
        <p:spPr>
          <a:xfrm>
            <a:off x="5599582" y="5679947"/>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userDrawn="1"/>
        </p:nvSpPr>
        <p:spPr>
          <a:xfrm>
            <a:off x="5844262" y="5658015"/>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p:cNvSpPr/>
          <p:nvPr userDrawn="1"/>
        </p:nvSpPr>
        <p:spPr>
          <a:xfrm>
            <a:off x="6088942" y="5636409"/>
            <a:ext cx="149567"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p:cNvSpPr/>
          <p:nvPr userDrawn="1"/>
        </p:nvSpPr>
        <p:spPr>
          <a:xfrm>
            <a:off x="3397462" y="5699973"/>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p:cNvSpPr/>
          <p:nvPr userDrawn="1"/>
        </p:nvSpPr>
        <p:spPr>
          <a:xfrm flipH="1">
            <a:off x="8636681" y="5717138"/>
            <a:ext cx="134862"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p:cNvSpPr/>
          <p:nvPr userDrawn="1"/>
        </p:nvSpPr>
        <p:spPr>
          <a:xfrm flipH="1">
            <a:off x="8406428" y="5699973"/>
            <a:ext cx="134862"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p:cNvSpPr/>
          <p:nvPr userDrawn="1"/>
        </p:nvSpPr>
        <p:spPr>
          <a:xfrm flipH="1">
            <a:off x="8176175" y="5679947"/>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Rechteck 42"/>
          <p:cNvSpPr/>
          <p:nvPr userDrawn="1"/>
        </p:nvSpPr>
        <p:spPr>
          <a:xfrm flipH="1">
            <a:off x="7945922" y="5658015"/>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p:cNvSpPr/>
          <p:nvPr userDrawn="1"/>
        </p:nvSpPr>
        <p:spPr>
          <a:xfrm flipH="1">
            <a:off x="7715669" y="5636409"/>
            <a:ext cx="134862"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p:cNvSpPr/>
          <p:nvPr userDrawn="1"/>
        </p:nvSpPr>
        <p:spPr>
          <a:xfrm flipH="1">
            <a:off x="7485416" y="5658015"/>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p:cNvSpPr/>
          <p:nvPr userDrawn="1"/>
        </p:nvSpPr>
        <p:spPr>
          <a:xfrm flipH="1">
            <a:off x="7255163" y="5679947"/>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p:cNvSpPr/>
          <p:nvPr userDrawn="1"/>
        </p:nvSpPr>
        <p:spPr>
          <a:xfrm flipH="1">
            <a:off x="7024910" y="5699973"/>
            <a:ext cx="134862"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p:cNvSpPr/>
          <p:nvPr userDrawn="1"/>
        </p:nvSpPr>
        <p:spPr>
          <a:xfrm flipH="1">
            <a:off x="6794657" y="5679947"/>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48"/>
          <p:cNvSpPr/>
          <p:nvPr userDrawn="1"/>
        </p:nvSpPr>
        <p:spPr>
          <a:xfrm flipH="1">
            <a:off x="6564404" y="5658015"/>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49"/>
          <p:cNvSpPr/>
          <p:nvPr userDrawn="1"/>
        </p:nvSpPr>
        <p:spPr>
          <a:xfrm flipH="1">
            <a:off x="6333900" y="5636409"/>
            <a:ext cx="135113"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1" name="Bild 8" descr="evvc_Logo_neu.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55167" y="6212418"/>
            <a:ext cx="1522973" cy="351227"/>
          </a:xfrm>
          <a:prstGeom prst="rect">
            <a:avLst/>
          </a:prstGeom>
        </p:spPr>
      </p:pic>
      <p:pic>
        <p:nvPicPr>
          <p:cNvPr id="62" name="Bild 12"/>
          <p:cNvPicPr>
            <a:picLocks noChangeAspect="1"/>
          </p:cNvPicPr>
          <p:nvPr userDrawn="1"/>
        </p:nvPicPr>
        <p:blipFill>
          <a:blip r:embed="rId4"/>
          <a:stretch>
            <a:fillRect/>
          </a:stretch>
        </p:blipFill>
        <p:spPr>
          <a:xfrm>
            <a:off x="8073535" y="6084791"/>
            <a:ext cx="1418143" cy="548959"/>
          </a:xfrm>
          <a:prstGeom prst="rect">
            <a:avLst/>
          </a:prstGeom>
        </p:spPr>
      </p:pic>
      <p:pic>
        <p:nvPicPr>
          <p:cNvPr id="31" name="Bild 9" descr="5345.jpg">
            <a:extLst>
              <a:ext uri="{FF2B5EF4-FFF2-40B4-BE49-F238E27FC236}">
                <a16:creationId xmlns:a16="http://schemas.microsoft.com/office/drawing/2014/main" id="{1BBC6789-B2C0-814F-A5A9-0E0907B05567}"/>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389785" y="6161499"/>
            <a:ext cx="1081696" cy="410600"/>
          </a:xfrm>
          <a:prstGeom prst="rect">
            <a:avLst/>
          </a:prstGeom>
        </p:spPr>
      </p:pic>
    </p:spTree>
    <p:extLst>
      <p:ext uri="{BB962C8B-B14F-4D97-AF65-F5344CB8AC3E}">
        <p14:creationId xmlns:p14="http://schemas.microsoft.com/office/powerpoint/2010/main" val="41194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
                                        <p:tgtEl>
                                          <p:spTgt spid="33"/>
                                        </p:tgtEl>
                                      </p:cBhvr>
                                    </p:animEffect>
                                    <p:anim calcmode="lin" valueType="num">
                                      <p:cBhvr>
                                        <p:cTn id="8" dur="50" fill="hold"/>
                                        <p:tgtEl>
                                          <p:spTgt spid="33"/>
                                        </p:tgtEl>
                                        <p:attrNameLst>
                                          <p:attrName>ppt_x</p:attrName>
                                        </p:attrNameLst>
                                      </p:cBhvr>
                                      <p:tavLst>
                                        <p:tav tm="0">
                                          <p:val>
                                            <p:strVal val="#ppt_x"/>
                                          </p:val>
                                        </p:tav>
                                        <p:tav tm="100000">
                                          <p:val>
                                            <p:strVal val="#ppt_x"/>
                                          </p:val>
                                        </p:tav>
                                      </p:tavLst>
                                    </p:anim>
                                    <p:anim calcmode="lin" valueType="num">
                                      <p:cBhvr>
                                        <p:cTn id="9" dur="5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5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
                                        <p:tgtEl>
                                          <p:spTgt spid="15"/>
                                        </p:tgtEl>
                                      </p:cBhvr>
                                    </p:animEffect>
                                    <p:anim calcmode="lin" valueType="num">
                                      <p:cBhvr>
                                        <p:cTn id="14" dur="50" fill="hold"/>
                                        <p:tgtEl>
                                          <p:spTgt spid="15"/>
                                        </p:tgtEl>
                                        <p:attrNameLst>
                                          <p:attrName>ppt_x</p:attrName>
                                        </p:attrNameLst>
                                      </p:cBhvr>
                                      <p:tavLst>
                                        <p:tav tm="0">
                                          <p:val>
                                            <p:strVal val="#ppt_x"/>
                                          </p:val>
                                        </p:tav>
                                        <p:tav tm="100000">
                                          <p:val>
                                            <p:strVal val="#ppt_x"/>
                                          </p:val>
                                        </p:tav>
                                      </p:tavLst>
                                    </p:anim>
                                    <p:anim calcmode="lin" valueType="num">
                                      <p:cBhvr>
                                        <p:cTn id="15" dur="5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
                                        <p:tgtEl>
                                          <p:spTgt spid="16"/>
                                        </p:tgtEl>
                                      </p:cBhvr>
                                    </p:animEffect>
                                    <p:anim calcmode="lin" valueType="num">
                                      <p:cBhvr>
                                        <p:cTn id="20" dur="50" fill="hold"/>
                                        <p:tgtEl>
                                          <p:spTgt spid="16"/>
                                        </p:tgtEl>
                                        <p:attrNameLst>
                                          <p:attrName>ppt_x</p:attrName>
                                        </p:attrNameLst>
                                      </p:cBhvr>
                                      <p:tavLst>
                                        <p:tav tm="0">
                                          <p:val>
                                            <p:strVal val="#ppt_x"/>
                                          </p:val>
                                        </p:tav>
                                        <p:tav tm="100000">
                                          <p:val>
                                            <p:strVal val="#ppt_x"/>
                                          </p:val>
                                        </p:tav>
                                      </p:tavLst>
                                    </p:anim>
                                    <p:anim calcmode="lin" valueType="num">
                                      <p:cBhvr>
                                        <p:cTn id="21" dur="5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
                                        <p:tgtEl>
                                          <p:spTgt spid="17"/>
                                        </p:tgtEl>
                                      </p:cBhvr>
                                    </p:animEffect>
                                    <p:anim calcmode="lin" valueType="num">
                                      <p:cBhvr>
                                        <p:cTn id="26" dur="50" fill="hold"/>
                                        <p:tgtEl>
                                          <p:spTgt spid="17"/>
                                        </p:tgtEl>
                                        <p:attrNameLst>
                                          <p:attrName>ppt_x</p:attrName>
                                        </p:attrNameLst>
                                      </p:cBhvr>
                                      <p:tavLst>
                                        <p:tav tm="0">
                                          <p:val>
                                            <p:strVal val="#ppt_x"/>
                                          </p:val>
                                        </p:tav>
                                        <p:tav tm="100000">
                                          <p:val>
                                            <p:strVal val="#ppt_x"/>
                                          </p:val>
                                        </p:tav>
                                      </p:tavLst>
                                    </p:anim>
                                    <p:anim calcmode="lin" valueType="num">
                                      <p:cBhvr>
                                        <p:cTn id="27" dur="5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
                                        <p:tgtEl>
                                          <p:spTgt spid="18"/>
                                        </p:tgtEl>
                                      </p:cBhvr>
                                    </p:animEffect>
                                    <p:anim calcmode="lin" valueType="num">
                                      <p:cBhvr>
                                        <p:cTn id="32" dur="50" fill="hold"/>
                                        <p:tgtEl>
                                          <p:spTgt spid="18"/>
                                        </p:tgtEl>
                                        <p:attrNameLst>
                                          <p:attrName>ppt_x</p:attrName>
                                        </p:attrNameLst>
                                      </p:cBhvr>
                                      <p:tavLst>
                                        <p:tav tm="0">
                                          <p:val>
                                            <p:strVal val="#ppt_x"/>
                                          </p:val>
                                        </p:tav>
                                        <p:tav tm="100000">
                                          <p:val>
                                            <p:strVal val="#ppt_x"/>
                                          </p:val>
                                        </p:tav>
                                      </p:tavLst>
                                    </p:anim>
                                    <p:anim calcmode="lin" valueType="num">
                                      <p:cBhvr>
                                        <p:cTn id="33" dur="5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25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
                                        <p:tgtEl>
                                          <p:spTgt spid="19"/>
                                        </p:tgtEl>
                                      </p:cBhvr>
                                    </p:animEffect>
                                    <p:anim calcmode="lin" valueType="num">
                                      <p:cBhvr>
                                        <p:cTn id="38" dur="50" fill="hold"/>
                                        <p:tgtEl>
                                          <p:spTgt spid="19"/>
                                        </p:tgtEl>
                                        <p:attrNameLst>
                                          <p:attrName>ppt_x</p:attrName>
                                        </p:attrNameLst>
                                      </p:cBhvr>
                                      <p:tavLst>
                                        <p:tav tm="0">
                                          <p:val>
                                            <p:strVal val="#ppt_x"/>
                                          </p:val>
                                        </p:tav>
                                        <p:tav tm="100000">
                                          <p:val>
                                            <p:strVal val="#ppt_x"/>
                                          </p:val>
                                        </p:tav>
                                      </p:tavLst>
                                    </p:anim>
                                    <p:anim calcmode="lin" valueType="num">
                                      <p:cBhvr>
                                        <p:cTn id="39" dur="5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3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
                                        <p:tgtEl>
                                          <p:spTgt spid="20"/>
                                        </p:tgtEl>
                                      </p:cBhvr>
                                    </p:animEffect>
                                    <p:anim calcmode="lin" valueType="num">
                                      <p:cBhvr>
                                        <p:cTn id="44" dur="50" fill="hold"/>
                                        <p:tgtEl>
                                          <p:spTgt spid="20"/>
                                        </p:tgtEl>
                                        <p:attrNameLst>
                                          <p:attrName>ppt_x</p:attrName>
                                        </p:attrNameLst>
                                      </p:cBhvr>
                                      <p:tavLst>
                                        <p:tav tm="0">
                                          <p:val>
                                            <p:strVal val="#ppt_x"/>
                                          </p:val>
                                        </p:tav>
                                        <p:tav tm="100000">
                                          <p:val>
                                            <p:strVal val="#ppt_x"/>
                                          </p:val>
                                        </p:tav>
                                      </p:tavLst>
                                    </p:anim>
                                    <p:anim calcmode="lin" valueType="num">
                                      <p:cBhvr>
                                        <p:cTn id="45" dur="5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35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
                                        <p:tgtEl>
                                          <p:spTgt spid="21"/>
                                        </p:tgtEl>
                                      </p:cBhvr>
                                    </p:animEffect>
                                    <p:anim calcmode="lin" valueType="num">
                                      <p:cBhvr>
                                        <p:cTn id="50" dur="50" fill="hold"/>
                                        <p:tgtEl>
                                          <p:spTgt spid="21"/>
                                        </p:tgtEl>
                                        <p:attrNameLst>
                                          <p:attrName>ppt_x</p:attrName>
                                        </p:attrNameLst>
                                      </p:cBhvr>
                                      <p:tavLst>
                                        <p:tav tm="0">
                                          <p:val>
                                            <p:strVal val="#ppt_x"/>
                                          </p:val>
                                        </p:tav>
                                        <p:tav tm="100000">
                                          <p:val>
                                            <p:strVal val="#ppt_x"/>
                                          </p:val>
                                        </p:tav>
                                      </p:tavLst>
                                    </p:anim>
                                    <p:anim calcmode="lin" valueType="num">
                                      <p:cBhvr>
                                        <p:cTn id="51" dur="5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4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
                                        <p:tgtEl>
                                          <p:spTgt spid="22"/>
                                        </p:tgtEl>
                                      </p:cBhvr>
                                    </p:animEffect>
                                    <p:anim calcmode="lin" valueType="num">
                                      <p:cBhvr>
                                        <p:cTn id="56" dur="50" fill="hold"/>
                                        <p:tgtEl>
                                          <p:spTgt spid="22"/>
                                        </p:tgtEl>
                                        <p:attrNameLst>
                                          <p:attrName>ppt_x</p:attrName>
                                        </p:attrNameLst>
                                      </p:cBhvr>
                                      <p:tavLst>
                                        <p:tav tm="0">
                                          <p:val>
                                            <p:strVal val="#ppt_x"/>
                                          </p:val>
                                        </p:tav>
                                        <p:tav tm="100000">
                                          <p:val>
                                            <p:strVal val="#ppt_x"/>
                                          </p:val>
                                        </p:tav>
                                      </p:tavLst>
                                    </p:anim>
                                    <p:anim calcmode="lin" valueType="num">
                                      <p:cBhvr>
                                        <p:cTn id="57" dur="5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450"/>
                            </p:stCondLst>
                            <p:childTnLst>
                              <p:par>
                                <p:cTn id="59" presetID="42"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
                                        <p:tgtEl>
                                          <p:spTgt spid="23"/>
                                        </p:tgtEl>
                                      </p:cBhvr>
                                    </p:animEffect>
                                    <p:anim calcmode="lin" valueType="num">
                                      <p:cBhvr>
                                        <p:cTn id="62" dur="50" fill="hold"/>
                                        <p:tgtEl>
                                          <p:spTgt spid="23"/>
                                        </p:tgtEl>
                                        <p:attrNameLst>
                                          <p:attrName>ppt_x</p:attrName>
                                        </p:attrNameLst>
                                      </p:cBhvr>
                                      <p:tavLst>
                                        <p:tav tm="0">
                                          <p:val>
                                            <p:strVal val="#ppt_x"/>
                                          </p:val>
                                        </p:tav>
                                        <p:tav tm="100000">
                                          <p:val>
                                            <p:strVal val="#ppt_x"/>
                                          </p:val>
                                        </p:tav>
                                      </p:tavLst>
                                    </p:anim>
                                    <p:anim calcmode="lin" valueType="num">
                                      <p:cBhvr>
                                        <p:cTn id="63" dur="5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
                                        <p:tgtEl>
                                          <p:spTgt spid="24"/>
                                        </p:tgtEl>
                                      </p:cBhvr>
                                    </p:animEffect>
                                    <p:anim calcmode="lin" valueType="num">
                                      <p:cBhvr>
                                        <p:cTn id="68" dur="50" fill="hold"/>
                                        <p:tgtEl>
                                          <p:spTgt spid="24"/>
                                        </p:tgtEl>
                                        <p:attrNameLst>
                                          <p:attrName>ppt_x</p:attrName>
                                        </p:attrNameLst>
                                      </p:cBhvr>
                                      <p:tavLst>
                                        <p:tav tm="0">
                                          <p:val>
                                            <p:strVal val="#ppt_x"/>
                                          </p:val>
                                        </p:tav>
                                        <p:tav tm="100000">
                                          <p:val>
                                            <p:strVal val="#ppt_x"/>
                                          </p:val>
                                        </p:tav>
                                      </p:tavLst>
                                    </p:anim>
                                    <p:anim calcmode="lin" valueType="num">
                                      <p:cBhvr>
                                        <p:cTn id="69" dur="5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550"/>
                            </p:stCondLst>
                            <p:childTnLst>
                              <p:par>
                                <p:cTn id="71" presetID="42"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
                                        <p:tgtEl>
                                          <p:spTgt spid="25"/>
                                        </p:tgtEl>
                                      </p:cBhvr>
                                    </p:animEffect>
                                    <p:anim calcmode="lin" valueType="num">
                                      <p:cBhvr>
                                        <p:cTn id="74" dur="50" fill="hold"/>
                                        <p:tgtEl>
                                          <p:spTgt spid="25"/>
                                        </p:tgtEl>
                                        <p:attrNameLst>
                                          <p:attrName>ppt_x</p:attrName>
                                        </p:attrNameLst>
                                      </p:cBhvr>
                                      <p:tavLst>
                                        <p:tav tm="0">
                                          <p:val>
                                            <p:strVal val="#ppt_x"/>
                                          </p:val>
                                        </p:tav>
                                        <p:tav tm="100000">
                                          <p:val>
                                            <p:strVal val="#ppt_x"/>
                                          </p:val>
                                        </p:tav>
                                      </p:tavLst>
                                    </p:anim>
                                    <p:anim calcmode="lin" valueType="num">
                                      <p:cBhvr>
                                        <p:cTn id="75" dur="5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00"/>
                            </p:stCondLst>
                            <p:childTnLst>
                              <p:par>
                                <p:cTn id="77" presetID="42" presetClass="entr" presetSubtype="0"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
                                        <p:tgtEl>
                                          <p:spTgt spid="50"/>
                                        </p:tgtEl>
                                      </p:cBhvr>
                                    </p:animEffect>
                                    <p:anim calcmode="lin" valueType="num">
                                      <p:cBhvr>
                                        <p:cTn id="80" dur="50" fill="hold"/>
                                        <p:tgtEl>
                                          <p:spTgt spid="50"/>
                                        </p:tgtEl>
                                        <p:attrNameLst>
                                          <p:attrName>ppt_x</p:attrName>
                                        </p:attrNameLst>
                                      </p:cBhvr>
                                      <p:tavLst>
                                        <p:tav tm="0">
                                          <p:val>
                                            <p:strVal val="#ppt_x"/>
                                          </p:val>
                                        </p:tav>
                                        <p:tav tm="100000">
                                          <p:val>
                                            <p:strVal val="#ppt_x"/>
                                          </p:val>
                                        </p:tav>
                                      </p:tavLst>
                                    </p:anim>
                                    <p:anim calcmode="lin" valueType="num">
                                      <p:cBhvr>
                                        <p:cTn id="81" dur="50" fill="hold"/>
                                        <p:tgtEl>
                                          <p:spTgt spid="50"/>
                                        </p:tgtEl>
                                        <p:attrNameLst>
                                          <p:attrName>ppt_y</p:attrName>
                                        </p:attrNameLst>
                                      </p:cBhvr>
                                      <p:tavLst>
                                        <p:tav tm="0">
                                          <p:val>
                                            <p:strVal val="#ppt_y+.1"/>
                                          </p:val>
                                        </p:tav>
                                        <p:tav tm="100000">
                                          <p:val>
                                            <p:strVal val="#ppt_y"/>
                                          </p:val>
                                        </p:tav>
                                      </p:tavLst>
                                    </p:anim>
                                  </p:childTnLst>
                                </p:cTn>
                              </p:par>
                            </p:childTnLst>
                          </p:cTn>
                        </p:par>
                        <p:par>
                          <p:cTn id="82" fill="hold">
                            <p:stCondLst>
                              <p:cond delay="650"/>
                            </p:stCondLst>
                            <p:childTnLst>
                              <p:par>
                                <p:cTn id="83" presetID="42" presetClass="entr" presetSubtype="0"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
                                        <p:tgtEl>
                                          <p:spTgt spid="49"/>
                                        </p:tgtEl>
                                      </p:cBhvr>
                                    </p:animEffect>
                                    <p:anim calcmode="lin" valueType="num">
                                      <p:cBhvr>
                                        <p:cTn id="86" dur="50" fill="hold"/>
                                        <p:tgtEl>
                                          <p:spTgt spid="49"/>
                                        </p:tgtEl>
                                        <p:attrNameLst>
                                          <p:attrName>ppt_x</p:attrName>
                                        </p:attrNameLst>
                                      </p:cBhvr>
                                      <p:tavLst>
                                        <p:tav tm="0">
                                          <p:val>
                                            <p:strVal val="#ppt_x"/>
                                          </p:val>
                                        </p:tav>
                                        <p:tav tm="100000">
                                          <p:val>
                                            <p:strVal val="#ppt_x"/>
                                          </p:val>
                                        </p:tav>
                                      </p:tavLst>
                                    </p:anim>
                                    <p:anim calcmode="lin" valueType="num">
                                      <p:cBhvr>
                                        <p:cTn id="87" dur="50" fill="hold"/>
                                        <p:tgtEl>
                                          <p:spTgt spid="49"/>
                                        </p:tgtEl>
                                        <p:attrNameLst>
                                          <p:attrName>ppt_y</p:attrName>
                                        </p:attrNameLst>
                                      </p:cBhvr>
                                      <p:tavLst>
                                        <p:tav tm="0">
                                          <p:val>
                                            <p:strVal val="#ppt_y+.1"/>
                                          </p:val>
                                        </p:tav>
                                        <p:tav tm="100000">
                                          <p:val>
                                            <p:strVal val="#ppt_y"/>
                                          </p:val>
                                        </p:tav>
                                      </p:tavLst>
                                    </p:anim>
                                  </p:childTnLst>
                                </p:cTn>
                              </p:par>
                            </p:childTnLst>
                          </p:cTn>
                        </p:par>
                        <p:par>
                          <p:cTn id="88" fill="hold">
                            <p:stCondLst>
                              <p:cond delay="700"/>
                            </p:stCondLst>
                            <p:childTnLst>
                              <p:par>
                                <p:cTn id="89" presetID="42"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
                                        <p:tgtEl>
                                          <p:spTgt spid="48"/>
                                        </p:tgtEl>
                                      </p:cBhvr>
                                    </p:animEffect>
                                    <p:anim calcmode="lin" valueType="num">
                                      <p:cBhvr>
                                        <p:cTn id="92" dur="50" fill="hold"/>
                                        <p:tgtEl>
                                          <p:spTgt spid="48"/>
                                        </p:tgtEl>
                                        <p:attrNameLst>
                                          <p:attrName>ppt_x</p:attrName>
                                        </p:attrNameLst>
                                      </p:cBhvr>
                                      <p:tavLst>
                                        <p:tav tm="0">
                                          <p:val>
                                            <p:strVal val="#ppt_x"/>
                                          </p:val>
                                        </p:tav>
                                        <p:tav tm="100000">
                                          <p:val>
                                            <p:strVal val="#ppt_x"/>
                                          </p:val>
                                        </p:tav>
                                      </p:tavLst>
                                    </p:anim>
                                    <p:anim calcmode="lin" valueType="num">
                                      <p:cBhvr>
                                        <p:cTn id="93" dur="50" fill="hold"/>
                                        <p:tgtEl>
                                          <p:spTgt spid="48"/>
                                        </p:tgtEl>
                                        <p:attrNameLst>
                                          <p:attrName>ppt_y</p:attrName>
                                        </p:attrNameLst>
                                      </p:cBhvr>
                                      <p:tavLst>
                                        <p:tav tm="0">
                                          <p:val>
                                            <p:strVal val="#ppt_y+.1"/>
                                          </p:val>
                                        </p:tav>
                                        <p:tav tm="100000">
                                          <p:val>
                                            <p:strVal val="#ppt_y"/>
                                          </p:val>
                                        </p:tav>
                                      </p:tavLst>
                                    </p:anim>
                                  </p:childTnLst>
                                </p:cTn>
                              </p:par>
                            </p:childTnLst>
                          </p:cTn>
                        </p:par>
                        <p:par>
                          <p:cTn id="94" fill="hold">
                            <p:stCondLst>
                              <p:cond delay="750"/>
                            </p:stCondLst>
                            <p:childTnLst>
                              <p:par>
                                <p:cTn id="95" presetID="42"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
                                        <p:tgtEl>
                                          <p:spTgt spid="47"/>
                                        </p:tgtEl>
                                      </p:cBhvr>
                                    </p:animEffect>
                                    <p:anim calcmode="lin" valueType="num">
                                      <p:cBhvr>
                                        <p:cTn id="98" dur="50" fill="hold"/>
                                        <p:tgtEl>
                                          <p:spTgt spid="47"/>
                                        </p:tgtEl>
                                        <p:attrNameLst>
                                          <p:attrName>ppt_x</p:attrName>
                                        </p:attrNameLst>
                                      </p:cBhvr>
                                      <p:tavLst>
                                        <p:tav tm="0">
                                          <p:val>
                                            <p:strVal val="#ppt_x"/>
                                          </p:val>
                                        </p:tav>
                                        <p:tav tm="100000">
                                          <p:val>
                                            <p:strVal val="#ppt_x"/>
                                          </p:val>
                                        </p:tav>
                                      </p:tavLst>
                                    </p:anim>
                                    <p:anim calcmode="lin" valueType="num">
                                      <p:cBhvr>
                                        <p:cTn id="99" dur="5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800"/>
                            </p:stCondLst>
                            <p:childTnLst>
                              <p:par>
                                <p:cTn id="101" presetID="42" presetClass="entr" presetSubtype="0"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fade">
                                      <p:cBhvr>
                                        <p:cTn id="103" dur="50"/>
                                        <p:tgtEl>
                                          <p:spTgt spid="46"/>
                                        </p:tgtEl>
                                      </p:cBhvr>
                                    </p:animEffect>
                                    <p:anim calcmode="lin" valueType="num">
                                      <p:cBhvr>
                                        <p:cTn id="104" dur="50" fill="hold"/>
                                        <p:tgtEl>
                                          <p:spTgt spid="46"/>
                                        </p:tgtEl>
                                        <p:attrNameLst>
                                          <p:attrName>ppt_x</p:attrName>
                                        </p:attrNameLst>
                                      </p:cBhvr>
                                      <p:tavLst>
                                        <p:tav tm="0">
                                          <p:val>
                                            <p:strVal val="#ppt_x"/>
                                          </p:val>
                                        </p:tav>
                                        <p:tav tm="100000">
                                          <p:val>
                                            <p:strVal val="#ppt_x"/>
                                          </p:val>
                                        </p:tav>
                                      </p:tavLst>
                                    </p:anim>
                                    <p:anim calcmode="lin" valueType="num">
                                      <p:cBhvr>
                                        <p:cTn id="105" dur="50" fill="hold"/>
                                        <p:tgtEl>
                                          <p:spTgt spid="46"/>
                                        </p:tgtEl>
                                        <p:attrNameLst>
                                          <p:attrName>ppt_y</p:attrName>
                                        </p:attrNameLst>
                                      </p:cBhvr>
                                      <p:tavLst>
                                        <p:tav tm="0">
                                          <p:val>
                                            <p:strVal val="#ppt_y+.1"/>
                                          </p:val>
                                        </p:tav>
                                        <p:tav tm="100000">
                                          <p:val>
                                            <p:strVal val="#ppt_y"/>
                                          </p:val>
                                        </p:tav>
                                      </p:tavLst>
                                    </p:anim>
                                  </p:childTnLst>
                                </p:cTn>
                              </p:par>
                            </p:childTnLst>
                          </p:cTn>
                        </p:par>
                        <p:par>
                          <p:cTn id="106" fill="hold">
                            <p:stCondLst>
                              <p:cond delay="850"/>
                            </p:stCondLst>
                            <p:childTnLst>
                              <p:par>
                                <p:cTn id="107" presetID="42" presetClass="entr" presetSubtype="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
                                        <p:tgtEl>
                                          <p:spTgt spid="45"/>
                                        </p:tgtEl>
                                      </p:cBhvr>
                                    </p:animEffect>
                                    <p:anim calcmode="lin" valueType="num">
                                      <p:cBhvr>
                                        <p:cTn id="110" dur="50" fill="hold"/>
                                        <p:tgtEl>
                                          <p:spTgt spid="45"/>
                                        </p:tgtEl>
                                        <p:attrNameLst>
                                          <p:attrName>ppt_x</p:attrName>
                                        </p:attrNameLst>
                                      </p:cBhvr>
                                      <p:tavLst>
                                        <p:tav tm="0">
                                          <p:val>
                                            <p:strVal val="#ppt_x"/>
                                          </p:val>
                                        </p:tav>
                                        <p:tav tm="100000">
                                          <p:val>
                                            <p:strVal val="#ppt_x"/>
                                          </p:val>
                                        </p:tav>
                                      </p:tavLst>
                                    </p:anim>
                                    <p:anim calcmode="lin" valueType="num">
                                      <p:cBhvr>
                                        <p:cTn id="111" dur="5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900"/>
                            </p:stCondLst>
                            <p:childTnLst>
                              <p:par>
                                <p:cTn id="113" presetID="42" presetClass="entr" presetSubtype="0"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50"/>
                                        <p:tgtEl>
                                          <p:spTgt spid="44"/>
                                        </p:tgtEl>
                                      </p:cBhvr>
                                    </p:animEffect>
                                    <p:anim calcmode="lin" valueType="num">
                                      <p:cBhvr>
                                        <p:cTn id="116" dur="50" fill="hold"/>
                                        <p:tgtEl>
                                          <p:spTgt spid="44"/>
                                        </p:tgtEl>
                                        <p:attrNameLst>
                                          <p:attrName>ppt_x</p:attrName>
                                        </p:attrNameLst>
                                      </p:cBhvr>
                                      <p:tavLst>
                                        <p:tav tm="0">
                                          <p:val>
                                            <p:strVal val="#ppt_x"/>
                                          </p:val>
                                        </p:tav>
                                        <p:tav tm="100000">
                                          <p:val>
                                            <p:strVal val="#ppt_x"/>
                                          </p:val>
                                        </p:tav>
                                      </p:tavLst>
                                    </p:anim>
                                    <p:anim calcmode="lin" valueType="num">
                                      <p:cBhvr>
                                        <p:cTn id="117" dur="50" fill="hold"/>
                                        <p:tgtEl>
                                          <p:spTgt spid="44"/>
                                        </p:tgtEl>
                                        <p:attrNameLst>
                                          <p:attrName>ppt_y</p:attrName>
                                        </p:attrNameLst>
                                      </p:cBhvr>
                                      <p:tavLst>
                                        <p:tav tm="0">
                                          <p:val>
                                            <p:strVal val="#ppt_y+.1"/>
                                          </p:val>
                                        </p:tav>
                                        <p:tav tm="100000">
                                          <p:val>
                                            <p:strVal val="#ppt_y"/>
                                          </p:val>
                                        </p:tav>
                                      </p:tavLst>
                                    </p:anim>
                                  </p:childTnLst>
                                </p:cTn>
                              </p:par>
                            </p:childTnLst>
                          </p:cTn>
                        </p:par>
                        <p:par>
                          <p:cTn id="118" fill="hold">
                            <p:stCondLst>
                              <p:cond delay="950"/>
                            </p:stCondLst>
                            <p:childTnLst>
                              <p:par>
                                <p:cTn id="119" presetID="42" presetClass="entr" presetSubtype="0"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50"/>
                                        <p:tgtEl>
                                          <p:spTgt spid="43"/>
                                        </p:tgtEl>
                                      </p:cBhvr>
                                    </p:animEffect>
                                    <p:anim calcmode="lin" valueType="num">
                                      <p:cBhvr>
                                        <p:cTn id="122" dur="50" fill="hold"/>
                                        <p:tgtEl>
                                          <p:spTgt spid="43"/>
                                        </p:tgtEl>
                                        <p:attrNameLst>
                                          <p:attrName>ppt_x</p:attrName>
                                        </p:attrNameLst>
                                      </p:cBhvr>
                                      <p:tavLst>
                                        <p:tav tm="0">
                                          <p:val>
                                            <p:strVal val="#ppt_x"/>
                                          </p:val>
                                        </p:tav>
                                        <p:tav tm="100000">
                                          <p:val>
                                            <p:strVal val="#ppt_x"/>
                                          </p:val>
                                        </p:tav>
                                      </p:tavLst>
                                    </p:anim>
                                    <p:anim calcmode="lin" valueType="num">
                                      <p:cBhvr>
                                        <p:cTn id="123" dur="50" fill="hold"/>
                                        <p:tgtEl>
                                          <p:spTgt spid="43"/>
                                        </p:tgtEl>
                                        <p:attrNameLst>
                                          <p:attrName>ppt_y</p:attrName>
                                        </p:attrNameLst>
                                      </p:cBhvr>
                                      <p:tavLst>
                                        <p:tav tm="0">
                                          <p:val>
                                            <p:strVal val="#ppt_y+.1"/>
                                          </p:val>
                                        </p:tav>
                                        <p:tav tm="100000">
                                          <p:val>
                                            <p:strVal val="#ppt_y"/>
                                          </p:val>
                                        </p:tav>
                                      </p:tavLst>
                                    </p:anim>
                                  </p:childTnLst>
                                </p:cTn>
                              </p:par>
                            </p:childTnLst>
                          </p:cTn>
                        </p:par>
                        <p:par>
                          <p:cTn id="124" fill="hold">
                            <p:stCondLst>
                              <p:cond delay="1000"/>
                            </p:stCondLst>
                            <p:childTnLst>
                              <p:par>
                                <p:cTn id="125" presetID="42" presetClass="entr" presetSubtype="0"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
                                        <p:tgtEl>
                                          <p:spTgt spid="42"/>
                                        </p:tgtEl>
                                      </p:cBhvr>
                                    </p:animEffect>
                                    <p:anim calcmode="lin" valueType="num">
                                      <p:cBhvr>
                                        <p:cTn id="128" dur="50" fill="hold"/>
                                        <p:tgtEl>
                                          <p:spTgt spid="42"/>
                                        </p:tgtEl>
                                        <p:attrNameLst>
                                          <p:attrName>ppt_x</p:attrName>
                                        </p:attrNameLst>
                                      </p:cBhvr>
                                      <p:tavLst>
                                        <p:tav tm="0">
                                          <p:val>
                                            <p:strVal val="#ppt_x"/>
                                          </p:val>
                                        </p:tav>
                                        <p:tav tm="100000">
                                          <p:val>
                                            <p:strVal val="#ppt_x"/>
                                          </p:val>
                                        </p:tav>
                                      </p:tavLst>
                                    </p:anim>
                                    <p:anim calcmode="lin" valueType="num">
                                      <p:cBhvr>
                                        <p:cTn id="129" dur="5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1050"/>
                            </p:stCondLst>
                            <p:childTnLst>
                              <p:par>
                                <p:cTn id="131" presetID="42" presetClass="entr" presetSubtype="0" fill="hold" grpId="0" nodeType="after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
                                        <p:tgtEl>
                                          <p:spTgt spid="41"/>
                                        </p:tgtEl>
                                      </p:cBhvr>
                                    </p:animEffect>
                                    <p:anim calcmode="lin" valueType="num">
                                      <p:cBhvr>
                                        <p:cTn id="134" dur="50" fill="hold"/>
                                        <p:tgtEl>
                                          <p:spTgt spid="41"/>
                                        </p:tgtEl>
                                        <p:attrNameLst>
                                          <p:attrName>ppt_x</p:attrName>
                                        </p:attrNameLst>
                                      </p:cBhvr>
                                      <p:tavLst>
                                        <p:tav tm="0">
                                          <p:val>
                                            <p:strVal val="#ppt_x"/>
                                          </p:val>
                                        </p:tav>
                                        <p:tav tm="100000">
                                          <p:val>
                                            <p:strVal val="#ppt_x"/>
                                          </p:val>
                                        </p:tav>
                                      </p:tavLst>
                                    </p:anim>
                                    <p:anim calcmode="lin" valueType="num">
                                      <p:cBhvr>
                                        <p:cTn id="135" dur="50" fill="hold"/>
                                        <p:tgtEl>
                                          <p:spTgt spid="41"/>
                                        </p:tgtEl>
                                        <p:attrNameLst>
                                          <p:attrName>ppt_y</p:attrName>
                                        </p:attrNameLst>
                                      </p:cBhvr>
                                      <p:tavLst>
                                        <p:tav tm="0">
                                          <p:val>
                                            <p:strVal val="#ppt_y+.1"/>
                                          </p:val>
                                        </p:tav>
                                        <p:tav tm="100000">
                                          <p:val>
                                            <p:strVal val="#ppt_y"/>
                                          </p:val>
                                        </p:tav>
                                      </p:tavLst>
                                    </p:anim>
                                  </p:childTnLst>
                                </p:cTn>
                              </p:par>
                            </p:childTnLst>
                          </p:cTn>
                        </p:par>
                        <p:par>
                          <p:cTn id="136" fill="hold">
                            <p:stCondLst>
                              <p:cond delay="1100"/>
                            </p:stCondLst>
                            <p:childTnLst>
                              <p:par>
                                <p:cTn id="137" presetID="42" presetClass="entr" presetSubtype="0" fill="hold" grpId="0"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50"/>
                                        <p:tgtEl>
                                          <p:spTgt spid="40"/>
                                        </p:tgtEl>
                                      </p:cBhvr>
                                    </p:animEffect>
                                    <p:anim calcmode="lin" valueType="num">
                                      <p:cBhvr>
                                        <p:cTn id="140" dur="50" fill="hold"/>
                                        <p:tgtEl>
                                          <p:spTgt spid="40"/>
                                        </p:tgtEl>
                                        <p:attrNameLst>
                                          <p:attrName>ppt_x</p:attrName>
                                        </p:attrNameLst>
                                      </p:cBhvr>
                                      <p:tavLst>
                                        <p:tav tm="0">
                                          <p:val>
                                            <p:strVal val="#ppt_x"/>
                                          </p:val>
                                        </p:tav>
                                        <p:tav tm="100000">
                                          <p:val>
                                            <p:strVal val="#ppt_x"/>
                                          </p:val>
                                        </p:tav>
                                      </p:tavLst>
                                    </p:anim>
                                    <p:anim calcmode="lin" valueType="num">
                                      <p:cBhvr>
                                        <p:cTn id="141" dur="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3"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Titel">
    <p:spTree>
      <p:nvGrpSpPr>
        <p:cNvPr id="1" name=""/>
        <p:cNvGrpSpPr/>
        <p:nvPr/>
      </p:nvGrpSpPr>
      <p:grpSpPr>
        <a:xfrm>
          <a:off x="0" y="0"/>
          <a:ext cx="0" cy="0"/>
          <a:chOff x="0" y="0"/>
          <a:chExt cx="0" cy="0"/>
        </a:xfrm>
      </p:grpSpPr>
      <p:pic>
        <p:nvPicPr>
          <p:cNvPr id="59" name="Grafik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39009" y="310398"/>
            <a:ext cx="2117562" cy="517538"/>
          </a:xfrm>
          <a:prstGeom prst="rect">
            <a:avLst/>
          </a:prstGeom>
        </p:spPr>
      </p:pic>
      <p:sp>
        <p:nvSpPr>
          <p:cNvPr id="3" name="Textplatzhalter 2"/>
          <p:cNvSpPr>
            <a:spLocks noGrp="1"/>
          </p:cNvSpPr>
          <p:nvPr>
            <p:ph type="body" sz="quarter" idx="10" hasCustomPrompt="1"/>
          </p:nvPr>
        </p:nvSpPr>
        <p:spPr>
          <a:xfrm>
            <a:off x="2226543" y="2089024"/>
            <a:ext cx="7466012" cy="2232025"/>
          </a:xfrm>
          <a:prstGeom prst="rect">
            <a:avLst/>
          </a:prstGeom>
        </p:spPr>
        <p:txBody>
          <a:bodyPr/>
          <a:lstStyle>
            <a:lvl1pPr marL="0" indent="0">
              <a:spcBef>
                <a:spcPts val="0"/>
              </a:spcBef>
              <a:buNone/>
              <a:defRPr sz="2800"/>
            </a:lvl1pPr>
          </a:lstStyle>
          <a:p>
            <a:pPr>
              <a:lnSpc>
                <a:spcPct val="100000"/>
              </a:lnSpc>
            </a:pPr>
            <a:r>
              <a:rPr lang="de-DE" sz="4800" b="1" dirty="0">
                <a:solidFill>
                  <a:schemeClr val="bg1"/>
                </a:solidFill>
                <a:latin typeface="+mn-lt"/>
              </a:rPr>
              <a:t>Meeting- &amp; </a:t>
            </a:r>
            <a:r>
              <a:rPr lang="de-DE" sz="4800" b="1" dirty="0" err="1">
                <a:solidFill>
                  <a:schemeClr val="bg1"/>
                </a:solidFill>
                <a:latin typeface="+mn-lt"/>
              </a:rPr>
              <a:t>EventBarometer</a:t>
            </a:r>
            <a:r>
              <a:rPr lang="de-DE" sz="4800" b="1" dirty="0">
                <a:solidFill>
                  <a:schemeClr val="bg1"/>
                </a:solidFill>
                <a:latin typeface="+mn-lt"/>
              </a:rPr>
              <a:t> </a:t>
            </a:r>
          </a:p>
          <a:p>
            <a:pPr>
              <a:lnSpc>
                <a:spcPct val="100000"/>
              </a:lnSpc>
            </a:pPr>
            <a:r>
              <a:rPr lang="de-DE" sz="4800" b="1" dirty="0">
                <a:solidFill>
                  <a:schemeClr val="bg1"/>
                </a:solidFill>
                <a:latin typeface="+mn-lt"/>
              </a:rPr>
              <a:t>Deutschland 2014/15</a:t>
            </a:r>
          </a:p>
          <a:p>
            <a:pPr>
              <a:lnSpc>
                <a:spcPct val="100000"/>
              </a:lnSpc>
            </a:pPr>
            <a:r>
              <a:rPr lang="de-DE" sz="2100" b="0" baseline="0" dirty="0">
                <a:solidFill>
                  <a:schemeClr val="bg1"/>
                </a:solidFill>
              </a:rPr>
              <a:t>Die Deutschland-Studie des Kongress- und Veranstaltungsmarktes</a:t>
            </a:r>
            <a:endParaRPr lang="de-DE" sz="2100" b="1" baseline="0" dirty="0">
              <a:solidFill>
                <a:schemeClr val="bg1"/>
              </a:solidFill>
              <a:latin typeface="+mn-lt"/>
            </a:endParaRPr>
          </a:p>
          <a:p>
            <a:pPr lvl="0"/>
            <a:endParaRPr lang="de-DE" dirty="0"/>
          </a:p>
        </p:txBody>
      </p:sp>
      <p:pic>
        <p:nvPicPr>
          <p:cNvPr id="62" name="Bild 8" descr="evvc_Logo_neu.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55167" y="6212418"/>
            <a:ext cx="1522973" cy="351227"/>
          </a:xfrm>
          <a:prstGeom prst="rect">
            <a:avLst/>
          </a:prstGeom>
        </p:spPr>
      </p:pic>
      <p:pic>
        <p:nvPicPr>
          <p:cNvPr id="63" name="Bild 12"/>
          <p:cNvPicPr>
            <a:picLocks noChangeAspect="1"/>
          </p:cNvPicPr>
          <p:nvPr userDrawn="1"/>
        </p:nvPicPr>
        <p:blipFill>
          <a:blip r:embed="rId4"/>
          <a:stretch>
            <a:fillRect/>
          </a:stretch>
        </p:blipFill>
        <p:spPr>
          <a:xfrm>
            <a:off x="8073535" y="6084791"/>
            <a:ext cx="1418143" cy="548959"/>
          </a:xfrm>
          <a:prstGeom prst="rect">
            <a:avLst/>
          </a:prstGeom>
        </p:spPr>
      </p:pic>
      <p:sp>
        <p:nvSpPr>
          <p:cNvPr id="165" name="Rechteck 164"/>
          <p:cNvSpPr/>
          <p:nvPr userDrawn="1"/>
        </p:nvSpPr>
        <p:spPr>
          <a:xfrm>
            <a:off x="3642142" y="5717810"/>
            <a:ext cx="149289"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6" name="Rechteck 165"/>
          <p:cNvSpPr/>
          <p:nvPr userDrawn="1"/>
        </p:nvSpPr>
        <p:spPr>
          <a:xfrm>
            <a:off x="3886822" y="5700645"/>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7" name="Rechteck 166"/>
          <p:cNvSpPr/>
          <p:nvPr userDrawn="1"/>
        </p:nvSpPr>
        <p:spPr>
          <a:xfrm>
            <a:off x="4131502" y="5680619"/>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8" name="Rechteck 167"/>
          <p:cNvSpPr/>
          <p:nvPr userDrawn="1"/>
        </p:nvSpPr>
        <p:spPr>
          <a:xfrm>
            <a:off x="4376182" y="5658687"/>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9" name="Rechteck 168"/>
          <p:cNvSpPr/>
          <p:nvPr userDrawn="1"/>
        </p:nvSpPr>
        <p:spPr>
          <a:xfrm>
            <a:off x="4620862" y="5637081"/>
            <a:ext cx="149289"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0" name="Rechteck 169"/>
          <p:cNvSpPr/>
          <p:nvPr userDrawn="1"/>
        </p:nvSpPr>
        <p:spPr>
          <a:xfrm>
            <a:off x="4865542" y="5658687"/>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1" name="Rechteck 170"/>
          <p:cNvSpPr/>
          <p:nvPr userDrawn="1"/>
        </p:nvSpPr>
        <p:spPr>
          <a:xfrm>
            <a:off x="5110222" y="5680619"/>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2" name="Rechteck 171"/>
          <p:cNvSpPr/>
          <p:nvPr userDrawn="1"/>
        </p:nvSpPr>
        <p:spPr>
          <a:xfrm>
            <a:off x="5354902" y="5700645"/>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3" name="Rechteck 172"/>
          <p:cNvSpPr/>
          <p:nvPr userDrawn="1"/>
        </p:nvSpPr>
        <p:spPr>
          <a:xfrm>
            <a:off x="5599582" y="5680619"/>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4" name="Rechteck 173"/>
          <p:cNvSpPr/>
          <p:nvPr userDrawn="1"/>
        </p:nvSpPr>
        <p:spPr>
          <a:xfrm>
            <a:off x="5844262" y="5658687"/>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5" name="Rechteck 174"/>
          <p:cNvSpPr/>
          <p:nvPr userDrawn="1"/>
        </p:nvSpPr>
        <p:spPr>
          <a:xfrm>
            <a:off x="6088942" y="5637081"/>
            <a:ext cx="149567"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6" name="Rechteck 175"/>
          <p:cNvSpPr/>
          <p:nvPr userDrawn="1"/>
        </p:nvSpPr>
        <p:spPr>
          <a:xfrm>
            <a:off x="3397462" y="5700645"/>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7" name="Rechteck 176"/>
          <p:cNvSpPr/>
          <p:nvPr userDrawn="1"/>
        </p:nvSpPr>
        <p:spPr>
          <a:xfrm flipH="1">
            <a:off x="8636681" y="5717810"/>
            <a:ext cx="134862"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8" name="Rechteck 177"/>
          <p:cNvSpPr/>
          <p:nvPr userDrawn="1"/>
        </p:nvSpPr>
        <p:spPr>
          <a:xfrm flipH="1">
            <a:off x="8406428" y="5700645"/>
            <a:ext cx="134862"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9" name="Rechteck 178"/>
          <p:cNvSpPr/>
          <p:nvPr userDrawn="1"/>
        </p:nvSpPr>
        <p:spPr>
          <a:xfrm flipH="1">
            <a:off x="8176175" y="5680619"/>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0" name="Rechteck 179"/>
          <p:cNvSpPr/>
          <p:nvPr userDrawn="1"/>
        </p:nvSpPr>
        <p:spPr>
          <a:xfrm flipH="1">
            <a:off x="7945922" y="5658687"/>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1" name="Rechteck 180"/>
          <p:cNvSpPr/>
          <p:nvPr userDrawn="1"/>
        </p:nvSpPr>
        <p:spPr>
          <a:xfrm flipH="1">
            <a:off x="7715669" y="5637081"/>
            <a:ext cx="134862"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2" name="Rechteck 181"/>
          <p:cNvSpPr/>
          <p:nvPr userDrawn="1"/>
        </p:nvSpPr>
        <p:spPr>
          <a:xfrm flipH="1">
            <a:off x="7485416" y="5658687"/>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3" name="Rechteck 182"/>
          <p:cNvSpPr/>
          <p:nvPr userDrawn="1"/>
        </p:nvSpPr>
        <p:spPr>
          <a:xfrm flipH="1">
            <a:off x="7255163" y="5680619"/>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4" name="Rechteck 183"/>
          <p:cNvSpPr/>
          <p:nvPr userDrawn="1"/>
        </p:nvSpPr>
        <p:spPr>
          <a:xfrm flipH="1">
            <a:off x="7024910" y="5700645"/>
            <a:ext cx="134862"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5" name="Rechteck 184"/>
          <p:cNvSpPr/>
          <p:nvPr userDrawn="1"/>
        </p:nvSpPr>
        <p:spPr>
          <a:xfrm flipH="1">
            <a:off x="6794657" y="5680619"/>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6" name="Rechteck 185"/>
          <p:cNvSpPr/>
          <p:nvPr userDrawn="1"/>
        </p:nvSpPr>
        <p:spPr>
          <a:xfrm flipH="1">
            <a:off x="6564404" y="5658687"/>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7" name="Rechteck 186"/>
          <p:cNvSpPr/>
          <p:nvPr userDrawn="1"/>
        </p:nvSpPr>
        <p:spPr>
          <a:xfrm flipH="1">
            <a:off x="6333900" y="5637081"/>
            <a:ext cx="135113"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2" name="Bild 9" descr="5345.jpg">
            <a:extLst>
              <a:ext uri="{FF2B5EF4-FFF2-40B4-BE49-F238E27FC236}">
                <a16:creationId xmlns:a16="http://schemas.microsoft.com/office/drawing/2014/main" id="{9820C8A0-370C-0E42-94E8-5C54B6FB1F38}"/>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389785" y="6161499"/>
            <a:ext cx="1081696" cy="410600"/>
          </a:xfrm>
          <a:prstGeom prst="rect">
            <a:avLst/>
          </a:prstGeom>
        </p:spPr>
      </p:pic>
    </p:spTree>
    <p:extLst>
      <p:ext uri="{BB962C8B-B14F-4D97-AF65-F5344CB8AC3E}">
        <p14:creationId xmlns:p14="http://schemas.microsoft.com/office/powerpoint/2010/main" val="863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 Inhalt">
    <p:spTree>
      <p:nvGrpSpPr>
        <p:cNvPr id="1" name=""/>
        <p:cNvGrpSpPr/>
        <p:nvPr/>
      </p:nvGrpSpPr>
      <p:grpSpPr>
        <a:xfrm>
          <a:off x="0" y="0"/>
          <a:ext cx="0" cy="0"/>
          <a:chOff x="0" y="0"/>
          <a:chExt cx="0" cy="0"/>
        </a:xfrm>
      </p:grpSpPr>
      <p:pic>
        <p:nvPicPr>
          <p:cNvPr id="59" name="Grafik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639009" y="310398"/>
            <a:ext cx="2117562" cy="517538"/>
          </a:xfrm>
          <a:prstGeom prst="rect">
            <a:avLst/>
          </a:prstGeom>
        </p:spPr>
      </p:pic>
      <p:sp>
        <p:nvSpPr>
          <p:cNvPr id="61" name="Textplatzhalter 2"/>
          <p:cNvSpPr>
            <a:spLocks noGrp="1"/>
          </p:cNvSpPr>
          <p:nvPr>
            <p:ph type="body" sz="quarter" idx="13"/>
          </p:nvPr>
        </p:nvSpPr>
        <p:spPr>
          <a:xfrm>
            <a:off x="705983" y="1371599"/>
            <a:ext cx="10693734" cy="3778625"/>
          </a:xfrm>
          <a:prstGeom prst="rect">
            <a:avLst/>
          </a:prstGeom>
        </p:spPr>
        <p:txBody>
          <a:bodyPr/>
          <a:lstStyle>
            <a:lvl1pPr marL="0" indent="0">
              <a:buNone/>
              <a:defRPr sz="4800" b="1"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63" name="Bild 8" descr="evvc_Logo_neu.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55167" y="6212418"/>
            <a:ext cx="1522973" cy="351227"/>
          </a:xfrm>
          <a:prstGeom prst="rect">
            <a:avLst/>
          </a:prstGeom>
        </p:spPr>
      </p:pic>
      <p:pic>
        <p:nvPicPr>
          <p:cNvPr id="64" name="Bild 12"/>
          <p:cNvPicPr>
            <a:picLocks noChangeAspect="1"/>
          </p:cNvPicPr>
          <p:nvPr userDrawn="1"/>
        </p:nvPicPr>
        <p:blipFill>
          <a:blip r:embed="rId4"/>
          <a:stretch>
            <a:fillRect/>
          </a:stretch>
        </p:blipFill>
        <p:spPr>
          <a:xfrm>
            <a:off x="8073535" y="6084791"/>
            <a:ext cx="1418143" cy="548959"/>
          </a:xfrm>
          <a:prstGeom prst="rect">
            <a:avLst/>
          </a:prstGeom>
        </p:spPr>
      </p:pic>
      <p:sp>
        <p:nvSpPr>
          <p:cNvPr id="31" name="Rechteck 30"/>
          <p:cNvSpPr/>
          <p:nvPr userDrawn="1"/>
        </p:nvSpPr>
        <p:spPr>
          <a:xfrm>
            <a:off x="3642142" y="5717810"/>
            <a:ext cx="149289"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p:cNvSpPr/>
          <p:nvPr userDrawn="1"/>
        </p:nvSpPr>
        <p:spPr>
          <a:xfrm>
            <a:off x="3886822" y="5700645"/>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p:cNvSpPr/>
          <p:nvPr userDrawn="1"/>
        </p:nvSpPr>
        <p:spPr>
          <a:xfrm>
            <a:off x="4131502" y="5680619"/>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p:cNvSpPr/>
          <p:nvPr userDrawn="1"/>
        </p:nvSpPr>
        <p:spPr>
          <a:xfrm>
            <a:off x="4376182" y="5658687"/>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p:cNvSpPr/>
          <p:nvPr userDrawn="1"/>
        </p:nvSpPr>
        <p:spPr>
          <a:xfrm>
            <a:off x="4620862" y="5637081"/>
            <a:ext cx="149289"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hteck 35"/>
          <p:cNvSpPr/>
          <p:nvPr userDrawn="1"/>
        </p:nvSpPr>
        <p:spPr>
          <a:xfrm>
            <a:off x="4865542" y="5658687"/>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Rechteck 36"/>
          <p:cNvSpPr/>
          <p:nvPr userDrawn="1"/>
        </p:nvSpPr>
        <p:spPr>
          <a:xfrm>
            <a:off x="5110222" y="5680619"/>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Rechteck 37"/>
          <p:cNvSpPr/>
          <p:nvPr userDrawn="1"/>
        </p:nvSpPr>
        <p:spPr>
          <a:xfrm>
            <a:off x="5354902" y="5700645"/>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Rechteck 38"/>
          <p:cNvSpPr/>
          <p:nvPr userDrawn="1"/>
        </p:nvSpPr>
        <p:spPr>
          <a:xfrm>
            <a:off x="5599582" y="5680619"/>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hteck 39"/>
          <p:cNvSpPr/>
          <p:nvPr userDrawn="1"/>
        </p:nvSpPr>
        <p:spPr>
          <a:xfrm>
            <a:off x="5844262" y="5658687"/>
            <a:ext cx="149289"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Rechteck 40"/>
          <p:cNvSpPr/>
          <p:nvPr userDrawn="1"/>
        </p:nvSpPr>
        <p:spPr>
          <a:xfrm>
            <a:off x="6088942" y="5637081"/>
            <a:ext cx="149567"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p:cNvSpPr/>
          <p:nvPr userDrawn="1"/>
        </p:nvSpPr>
        <p:spPr>
          <a:xfrm>
            <a:off x="3397462" y="5700645"/>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Rechteck 42"/>
          <p:cNvSpPr/>
          <p:nvPr userDrawn="1"/>
        </p:nvSpPr>
        <p:spPr>
          <a:xfrm flipH="1">
            <a:off x="8636681" y="5717810"/>
            <a:ext cx="134862"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Rechteck 43"/>
          <p:cNvSpPr/>
          <p:nvPr userDrawn="1"/>
        </p:nvSpPr>
        <p:spPr>
          <a:xfrm flipH="1">
            <a:off x="8406428" y="5700645"/>
            <a:ext cx="134862"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Rechteck 44"/>
          <p:cNvSpPr/>
          <p:nvPr userDrawn="1"/>
        </p:nvSpPr>
        <p:spPr>
          <a:xfrm flipH="1">
            <a:off x="8176175" y="5680619"/>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Rechteck 45"/>
          <p:cNvSpPr/>
          <p:nvPr userDrawn="1"/>
        </p:nvSpPr>
        <p:spPr>
          <a:xfrm flipH="1">
            <a:off x="7945922" y="5658687"/>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Rechteck 46"/>
          <p:cNvSpPr/>
          <p:nvPr userDrawn="1"/>
        </p:nvSpPr>
        <p:spPr>
          <a:xfrm flipH="1">
            <a:off x="7715669" y="5637081"/>
            <a:ext cx="134862"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8" name="Rechteck 47"/>
          <p:cNvSpPr/>
          <p:nvPr userDrawn="1"/>
        </p:nvSpPr>
        <p:spPr>
          <a:xfrm flipH="1">
            <a:off x="7485416" y="5658687"/>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Rechteck 48"/>
          <p:cNvSpPr/>
          <p:nvPr userDrawn="1"/>
        </p:nvSpPr>
        <p:spPr>
          <a:xfrm flipH="1">
            <a:off x="7255163" y="5680619"/>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Rechteck 49"/>
          <p:cNvSpPr/>
          <p:nvPr userDrawn="1"/>
        </p:nvSpPr>
        <p:spPr>
          <a:xfrm flipH="1">
            <a:off x="7024910" y="5700645"/>
            <a:ext cx="134862"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1" name="Rechteck 50"/>
          <p:cNvSpPr/>
          <p:nvPr userDrawn="1"/>
        </p:nvSpPr>
        <p:spPr>
          <a:xfrm flipH="1">
            <a:off x="6794657" y="5680619"/>
            <a:ext cx="134862"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Rechteck 51"/>
          <p:cNvSpPr/>
          <p:nvPr userDrawn="1"/>
        </p:nvSpPr>
        <p:spPr>
          <a:xfrm flipH="1">
            <a:off x="6564404" y="5658687"/>
            <a:ext cx="134862" cy="2857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p:cNvSpPr/>
          <p:nvPr userDrawn="1"/>
        </p:nvSpPr>
        <p:spPr>
          <a:xfrm flipH="1">
            <a:off x="6333900" y="5637081"/>
            <a:ext cx="135113" cy="30733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5" name="Bild 9" descr="5345.jpg">
            <a:extLst>
              <a:ext uri="{FF2B5EF4-FFF2-40B4-BE49-F238E27FC236}">
                <a16:creationId xmlns:a16="http://schemas.microsoft.com/office/drawing/2014/main" id="{0A4D7DAC-7871-3C4D-999C-DDDA46C5C854}"/>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389785" y="6161499"/>
            <a:ext cx="1081696" cy="410600"/>
          </a:xfrm>
          <a:prstGeom prst="rect">
            <a:avLst/>
          </a:prstGeom>
        </p:spPr>
      </p:pic>
    </p:spTree>
    <p:extLst>
      <p:ext uri="{BB962C8B-B14F-4D97-AF65-F5344CB8AC3E}">
        <p14:creationId xmlns:p14="http://schemas.microsoft.com/office/powerpoint/2010/main" val="20380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1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de-DE"/>
              <a:t>Textmasterformate durch Klicken bearbeiten</a:t>
            </a:r>
          </a:p>
        </p:txBody>
      </p:sp>
      <p:sp>
        <p:nvSpPr>
          <p:cNvPr id="4" name="Rectangle 21"/>
          <p:cNvSpPr>
            <a:spLocks noGrp="1" noChangeArrowheads="1"/>
          </p:cNvSpPr>
          <p:nvPr>
            <p:ph type="sldNum" sz="quarter" idx="10"/>
          </p:nvPr>
        </p:nvSpPr>
        <p:spPr>
          <a:xfrm>
            <a:off x="9347200" y="6383339"/>
            <a:ext cx="2844800" cy="474663"/>
          </a:xfrm>
          <a:prstGeom prst="rect">
            <a:avLst/>
          </a:prstGeom>
          <a:ln/>
        </p:spPr>
        <p:txBody>
          <a:bodyPr/>
          <a:lstStyle>
            <a:lvl1pPr>
              <a:defRPr/>
            </a:lvl1pPr>
          </a:lstStyle>
          <a:p>
            <a:pPr>
              <a:defRPr/>
            </a:pPr>
            <a:r>
              <a:rPr lang="de-DE" dirty="0"/>
              <a:t>Seite </a:t>
            </a:r>
            <a:fld id="{B34BC3FC-7E57-40C8-852F-A85B37BB1A3F}" type="slidenum">
              <a:rPr lang="de-DE"/>
              <a:pPr>
                <a:defRPr/>
              </a:pPr>
              <a:t>‹Nr.›</a:t>
            </a:fld>
            <a:endParaRPr lang="de-DE" dirty="0"/>
          </a:p>
        </p:txBody>
      </p:sp>
    </p:spTree>
    <p:extLst>
      <p:ext uri="{BB962C8B-B14F-4D97-AF65-F5344CB8AC3E}">
        <p14:creationId xmlns:p14="http://schemas.microsoft.com/office/powerpoint/2010/main" val="133822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de-DE"/>
              <a:pPr/>
              <a:t>15.03.2021</a:t>
            </a:fld>
            <a:endParaRPr kumimoji="0" lang="de-DE" dirty="0"/>
          </a:p>
        </p:txBody>
      </p:sp>
      <p:sp>
        <p:nvSpPr>
          <p:cNvPr id="3" name="Footer Placeholder 2"/>
          <p:cNvSpPr>
            <a:spLocks noGrp="1"/>
          </p:cNvSpPr>
          <p:nvPr>
            <p:ph type="ftr" sz="quarter" idx="11"/>
          </p:nvPr>
        </p:nvSpPr>
        <p:spPr/>
        <p:txBody>
          <a:bodyPr/>
          <a:lstStyle/>
          <a:p>
            <a:endParaRPr kumimoji="0" lang="de-DE" dirty="0"/>
          </a:p>
        </p:txBody>
      </p:sp>
      <p:sp>
        <p:nvSpPr>
          <p:cNvPr id="4" name="Slide Number Placeholder 3"/>
          <p:cNvSpPr>
            <a:spLocks noGrp="1"/>
          </p:cNvSpPr>
          <p:nvPr>
            <p:ph type="sldNum" sz="quarter" idx="12"/>
          </p:nvPr>
        </p:nvSpPr>
        <p:spPr>
          <a:xfrm>
            <a:off x="0" y="6248400"/>
            <a:ext cx="711200" cy="381000"/>
          </a:xfrm>
        </p:spPr>
        <p:txBody>
          <a:bodyPr/>
          <a:lstStyle>
            <a:lvl1pPr eaLnBrk="1" latinLnBrk="0" hangingPunct="1">
              <a:defRPr kumimoji="0" lang="de-DE">
                <a:solidFill>
                  <a:schemeClr val="tx2"/>
                </a:solidFill>
              </a:defRPr>
            </a:lvl1pPr>
            <a:extLst/>
          </a:lstStyle>
          <a:p>
            <a:fld id="{A3F7CB7D-F184-43C7-B6FD-03D728E1BBFF}" type="slidenum">
              <a:rPr kumimoji="0" lang="de-DE">
                <a:solidFill>
                  <a:schemeClr val="tx2"/>
                </a:solidFill>
              </a:rPr>
              <a:pPr/>
              <a:t>‹Nr.›</a:t>
            </a:fld>
            <a:endParaRPr kumimoji="0" lang="de-DE" dirty="0">
              <a:solidFill>
                <a:schemeClr val="tx2"/>
              </a:solidFill>
            </a:endParaRPr>
          </a:p>
        </p:txBody>
      </p:sp>
    </p:spTree>
    <p:extLst>
      <p:ext uri="{BB962C8B-B14F-4D97-AF65-F5344CB8AC3E}">
        <p14:creationId xmlns:p14="http://schemas.microsoft.com/office/powerpoint/2010/main" val="146470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69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de-DE"/>
              <a:pPr/>
              <a:t>15.03.2021</a:t>
            </a:fld>
            <a:endParaRPr kumimoji="0" lang="de-DE" dirty="0"/>
          </a:p>
        </p:txBody>
      </p:sp>
      <p:sp>
        <p:nvSpPr>
          <p:cNvPr id="3" name="Footer Placeholder 2"/>
          <p:cNvSpPr>
            <a:spLocks noGrp="1"/>
          </p:cNvSpPr>
          <p:nvPr>
            <p:ph type="ftr" sz="quarter" idx="11"/>
          </p:nvPr>
        </p:nvSpPr>
        <p:spPr/>
        <p:txBody>
          <a:bodyPr/>
          <a:lstStyle/>
          <a:p>
            <a:endParaRPr kumimoji="0" lang="de-DE" dirty="0"/>
          </a:p>
        </p:txBody>
      </p:sp>
      <p:sp>
        <p:nvSpPr>
          <p:cNvPr id="4" name="Slide Number Placeholder 3"/>
          <p:cNvSpPr>
            <a:spLocks noGrp="1"/>
          </p:cNvSpPr>
          <p:nvPr>
            <p:ph type="sldNum" sz="quarter" idx="12"/>
          </p:nvPr>
        </p:nvSpPr>
        <p:spPr>
          <a:xfrm>
            <a:off x="0" y="6248400"/>
            <a:ext cx="711200" cy="381000"/>
          </a:xfrm>
        </p:spPr>
        <p:txBody>
          <a:bodyPr/>
          <a:lstStyle>
            <a:lvl1pPr eaLnBrk="1" latinLnBrk="0" hangingPunct="1">
              <a:defRPr kumimoji="0" lang="de-DE">
                <a:solidFill>
                  <a:schemeClr val="tx2"/>
                </a:solidFill>
              </a:defRPr>
            </a:lvl1pPr>
            <a:extLst/>
          </a:lstStyle>
          <a:p>
            <a:fld id="{A3F7CB7D-F184-43C7-B6FD-03D728E1BBFF}" type="slidenum">
              <a:rPr kumimoji="0" lang="de-DE">
                <a:solidFill>
                  <a:schemeClr val="tx2"/>
                </a:solidFill>
              </a:rPr>
              <a:pPr/>
              <a:t>‹Nr.›</a:t>
            </a:fld>
            <a:endParaRPr kumimoji="0" lang="de-DE" dirty="0">
              <a:solidFill>
                <a:schemeClr val="tx2"/>
              </a:solidFill>
            </a:endParaRPr>
          </a:p>
        </p:txBody>
      </p:sp>
      <p:sp>
        <p:nvSpPr>
          <p:cNvPr id="5" name="Titel 4"/>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349591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rt Bild Logo negativ">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93FD189F-D934-BB4C-A95D-4B51ECE1FCD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62054" y="460376"/>
            <a:ext cx="2021751" cy="799174"/>
          </a:xfrm>
          <a:prstGeom prst="rect">
            <a:avLst/>
          </a:prstGeom>
        </p:spPr>
      </p:pic>
      <p:sp>
        <p:nvSpPr>
          <p:cNvPr id="19" name="Rechteck 18">
            <a:extLst>
              <a:ext uri="{FF2B5EF4-FFF2-40B4-BE49-F238E27FC236}">
                <a16:creationId xmlns:a16="http://schemas.microsoft.com/office/drawing/2014/main" id="{723D2162-84BF-004B-9181-C0C8322646B5}"/>
              </a:ext>
            </a:extLst>
          </p:cNvPr>
          <p:cNvSpPr/>
          <p:nvPr userDrawn="1"/>
        </p:nvSpPr>
        <p:spPr>
          <a:xfrm>
            <a:off x="0" y="5581650"/>
            <a:ext cx="12192000" cy="127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itel 13">
            <a:extLst>
              <a:ext uri="{FF2B5EF4-FFF2-40B4-BE49-F238E27FC236}">
                <a16:creationId xmlns:a16="http://schemas.microsoft.com/office/drawing/2014/main" id="{EE0AF4E2-A081-4B41-8EDA-FF844654B562}"/>
              </a:ext>
            </a:extLst>
          </p:cNvPr>
          <p:cNvSpPr>
            <a:spLocks noGrp="1"/>
          </p:cNvSpPr>
          <p:nvPr>
            <p:ph type="title" hasCustomPrompt="1"/>
          </p:nvPr>
        </p:nvSpPr>
        <p:spPr>
          <a:xfrm>
            <a:off x="902824" y="4965541"/>
            <a:ext cx="9225024" cy="1018572"/>
          </a:xfrm>
          <a:prstGeom prst="rect">
            <a:avLst/>
          </a:prstGeom>
          <a:solidFill>
            <a:schemeClr val="bg1"/>
          </a:solidFill>
        </p:spPr>
        <p:txBody>
          <a:bodyPr wrap="square" anchor="ctr" anchorCtr="0">
            <a:spAutoFit/>
          </a:bodyPr>
          <a:lstStyle>
            <a:lvl1pPr algn="l">
              <a:defRPr sz="6600" b="1">
                <a:latin typeface="+mn-lt"/>
              </a:defRPr>
            </a:lvl1pPr>
          </a:lstStyle>
          <a:p>
            <a:r>
              <a:rPr lang="de-DE" dirty="0"/>
              <a:t>TITEL DER PRÄSENTATION</a:t>
            </a:r>
          </a:p>
        </p:txBody>
      </p:sp>
      <p:sp>
        <p:nvSpPr>
          <p:cNvPr id="17" name="Textplatzhalter 16">
            <a:extLst>
              <a:ext uri="{FF2B5EF4-FFF2-40B4-BE49-F238E27FC236}">
                <a16:creationId xmlns:a16="http://schemas.microsoft.com/office/drawing/2014/main" id="{A7C44549-8000-4C4C-9B1C-4CF832BC0B69}"/>
              </a:ext>
            </a:extLst>
          </p:cNvPr>
          <p:cNvSpPr>
            <a:spLocks noGrp="1"/>
          </p:cNvSpPr>
          <p:nvPr>
            <p:ph type="body" sz="quarter" idx="10" hasCustomPrompt="1"/>
          </p:nvPr>
        </p:nvSpPr>
        <p:spPr>
          <a:xfrm>
            <a:off x="3947532" y="5888309"/>
            <a:ext cx="7036381" cy="446088"/>
          </a:xfrm>
          <a:prstGeom prst="rect">
            <a:avLst/>
          </a:prstGeom>
        </p:spPr>
        <p:txBody>
          <a:bodyPr/>
          <a:lstStyle>
            <a:lvl1pPr marL="0" indent="0">
              <a:buNone/>
              <a:defRPr sz="2500" b="0">
                <a:latin typeface="+mj-lt"/>
              </a:defRPr>
            </a:lvl1pPr>
          </a:lstStyle>
          <a:p>
            <a:r>
              <a:rPr lang="de-DE" dirty="0"/>
              <a:t>SUBLINE DER PRÄSENTATION PASSEND ZUM THEMA</a:t>
            </a:r>
          </a:p>
        </p:txBody>
      </p:sp>
    </p:spTree>
    <p:extLst>
      <p:ext uri="{BB962C8B-B14F-4D97-AF65-F5344CB8AC3E}">
        <p14:creationId xmlns:p14="http://schemas.microsoft.com/office/powerpoint/2010/main" val="127996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92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rt Bild Logo negativ">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93FD189F-D934-BB4C-A95D-4B51ECE1FCD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62054" y="460376"/>
            <a:ext cx="2021751" cy="799174"/>
          </a:xfrm>
          <a:prstGeom prst="rect">
            <a:avLst/>
          </a:prstGeom>
        </p:spPr>
      </p:pic>
      <p:sp>
        <p:nvSpPr>
          <p:cNvPr id="19" name="Rechteck 18">
            <a:extLst>
              <a:ext uri="{FF2B5EF4-FFF2-40B4-BE49-F238E27FC236}">
                <a16:creationId xmlns:a16="http://schemas.microsoft.com/office/drawing/2014/main" id="{723D2162-84BF-004B-9181-C0C8322646B5}"/>
              </a:ext>
            </a:extLst>
          </p:cNvPr>
          <p:cNvSpPr/>
          <p:nvPr userDrawn="1"/>
        </p:nvSpPr>
        <p:spPr>
          <a:xfrm>
            <a:off x="0" y="5581650"/>
            <a:ext cx="12192000" cy="127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itel 13">
            <a:extLst>
              <a:ext uri="{FF2B5EF4-FFF2-40B4-BE49-F238E27FC236}">
                <a16:creationId xmlns:a16="http://schemas.microsoft.com/office/drawing/2014/main" id="{EE0AF4E2-A081-4B41-8EDA-FF844654B562}"/>
              </a:ext>
            </a:extLst>
          </p:cNvPr>
          <p:cNvSpPr>
            <a:spLocks noGrp="1"/>
          </p:cNvSpPr>
          <p:nvPr>
            <p:ph type="title" hasCustomPrompt="1"/>
          </p:nvPr>
        </p:nvSpPr>
        <p:spPr>
          <a:xfrm>
            <a:off x="902824" y="4965541"/>
            <a:ext cx="9225024" cy="1018572"/>
          </a:xfrm>
          <a:prstGeom prst="rect">
            <a:avLst/>
          </a:prstGeom>
          <a:solidFill>
            <a:schemeClr val="bg1"/>
          </a:solidFill>
        </p:spPr>
        <p:txBody>
          <a:bodyPr wrap="square" anchor="ctr" anchorCtr="0">
            <a:spAutoFit/>
          </a:bodyPr>
          <a:lstStyle>
            <a:lvl1pPr algn="l">
              <a:defRPr sz="6600" b="1">
                <a:latin typeface="+mn-lt"/>
              </a:defRPr>
            </a:lvl1pPr>
          </a:lstStyle>
          <a:p>
            <a:r>
              <a:rPr lang="de-DE" dirty="0"/>
              <a:t>TITEL DER PRÄSENTATION</a:t>
            </a:r>
          </a:p>
        </p:txBody>
      </p:sp>
      <p:sp>
        <p:nvSpPr>
          <p:cNvPr id="17" name="Textplatzhalter 16">
            <a:extLst>
              <a:ext uri="{FF2B5EF4-FFF2-40B4-BE49-F238E27FC236}">
                <a16:creationId xmlns:a16="http://schemas.microsoft.com/office/drawing/2014/main" id="{A7C44549-8000-4C4C-9B1C-4CF832BC0B69}"/>
              </a:ext>
            </a:extLst>
          </p:cNvPr>
          <p:cNvSpPr>
            <a:spLocks noGrp="1"/>
          </p:cNvSpPr>
          <p:nvPr>
            <p:ph type="body" sz="quarter" idx="10" hasCustomPrompt="1"/>
          </p:nvPr>
        </p:nvSpPr>
        <p:spPr>
          <a:xfrm>
            <a:off x="3947532" y="5888309"/>
            <a:ext cx="7036381" cy="446088"/>
          </a:xfrm>
          <a:prstGeom prst="rect">
            <a:avLst/>
          </a:prstGeom>
        </p:spPr>
        <p:txBody>
          <a:bodyPr/>
          <a:lstStyle>
            <a:lvl1pPr marL="0" indent="0">
              <a:buNone/>
              <a:defRPr sz="2500" b="0">
                <a:latin typeface="+mj-lt"/>
              </a:defRPr>
            </a:lvl1pPr>
          </a:lstStyle>
          <a:p>
            <a:r>
              <a:rPr lang="de-DE" dirty="0"/>
              <a:t>SUBLINE DER PRÄSENTATION PASSEND ZUM THEMA</a:t>
            </a:r>
          </a:p>
        </p:txBody>
      </p:sp>
    </p:spTree>
    <p:extLst>
      <p:ext uri="{BB962C8B-B14F-4D97-AF65-F5344CB8AC3E}">
        <p14:creationId xmlns:p14="http://schemas.microsoft.com/office/powerpoint/2010/main" val="271571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2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84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Inhalt">
    <p:spTree>
      <p:nvGrpSpPr>
        <p:cNvPr id="1" name=""/>
        <p:cNvGrpSpPr/>
        <p:nvPr/>
      </p:nvGrpSpPr>
      <p:grpSpPr>
        <a:xfrm>
          <a:off x="0" y="0"/>
          <a:ext cx="0" cy="0"/>
          <a:chOff x="0" y="0"/>
          <a:chExt cx="0" cy="0"/>
        </a:xfrm>
      </p:grpSpPr>
      <p:pic>
        <p:nvPicPr>
          <p:cNvPr id="34" name="Grafik 3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145529"/>
            <a:ext cx="12192000" cy="5733573"/>
          </a:xfrm>
          <a:prstGeom prst="rect">
            <a:avLst/>
          </a:prstGeom>
        </p:spPr>
      </p:pic>
      <p:sp>
        <p:nvSpPr>
          <p:cNvPr id="35" name="Rechteck 34"/>
          <p:cNvSpPr/>
          <p:nvPr userDrawn="1"/>
        </p:nvSpPr>
        <p:spPr>
          <a:xfrm>
            <a:off x="0" y="1151782"/>
            <a:ext cx="12192000" cy="570621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Gerader Verbinder 11"/>
          <p:cNvCxnSpPr/>
          <p:nvPr userDrawn="1"/>
        </p:nvCxnSpPr>
        <p:spPr>
          <a:xfrm>
            <a:off x="0" y="6451600"/>
            <a:ext cx="12192000" cy="0"/>
          </a:xfrm>
          <a:prstGeom prst="line">
            <a:avLst/>
          </a:prstGeom>
          <a:ln w="6350">
            <a:solidFill>
              <a:srgbClr val="F59D10"/>
            </a:solidFill>
            <a:prstDash val="sysDot"/>
          </a:ln>
        </p:spPr>
        <p:style>
          <a:lnRef idx="1">
            <a:schemeClr val="accent1"/>
          </a:lnRef>
          <a:fillRef idx="0">
            <a:schemeClr val="accent1"/>
          </a:fillRef>
          <a:effectRef idx="0">
            <a:schemeClr val="accent1"/>
          </a:effectRef>
          <a:fontRef idx="minor">
            <a:schemeClr val="tx1"/>
          </a:fontRef>
        </p:style>
      </p:cxnSp>
      <p:sp>
        <p:nvSpPr>
          <p:cNvPr id="15" name="Textplatzhalter 14"/>
          <p:cNvSpPr>
            <a:spLocks noGrp="1"/>
          </p:cNvSpPr>
          <p:nvPr>
            <p:ph type="body" sz="quarter" idx="10" hasCustomPrompt="1"/>
          </p:nvPr>
        </p:nvSpPr>
        <p:spPr>
          <a:xfrm>
            <a:off x="705600" y="424141"/>
            <a:ext cx="8451847" cy="349250"/>
          </a:xfrm>
          <a:prstGeom prst="rect">
            <a:avLst/>
          </a:prstGeom>
        </p:spPr>
        <p:txBody>
          <a:bodyPr/>
          <a:lstStyle>
            <a:lvl1pPr>
              <a:defRPr/>
            </a:lvl1pPr>
          </a:lstStyle>
          <a:p>
            <a:pPr lvl="0"/>
            <a:r>
              <a:rPr lang="de-DE" dirty="0"/>
              <a:t>Kategorie</a:t>
            </a:r>
          </a:p>
        </p:txBody>
      </p:sp>
      <p:sp>
        <p:nvSpPr>
          <p:cNvPr id="19" name="Textplatzhalter 18"/>
          <p:cNvSpPr>
            <a:spLocks noGrp="1"/>
          </p:cNvSpPr>
          <p:nvPr>
            <p:ph type="body" sz="quarter" idx="12"/>
          </p:nvPr>
        </p:nvSpPr>
        <p:spPr>
          <a:xfrm>
            <a:off x="705600" y="1371600"/>
            <a:ext cx="10744200" cy="4826840"/>
          </a:xfrm>
          <a:prstGeom prst="rect">
            <a:avLst/>
          </a:prstGeom>
        </p:spPr>
        <p:txBody>
          <a:bodyPr/>
          <a:lstStyle>
            <a:lvl1pPr>
              <a:defRPr sz="4400" b="1" i="0" baseline="0">
                <a:solidFill>
                  <a:schemeClr val="tx1">
                    <a:lumMod val="65000"/>
                    <a:lumOff val="35000"/>
                  </a:schemeClr>
                </a:solidFill>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2" name="Rechteck 21"/>
          <p:cNvSpPr/>
          <p:nvPr userDrawn="1"/>
        </p:nvSpPr>
        <p:spPr>
          <a:xfrm>
            <a:off x="9699462" y="1041209"/>
            <a:ext cx="149289" cy="969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p:cNvSpPr/>
          <p:nvPr userDrawn="1"/>
        </p:nvSpPr>
        <p:spPr>
          <a:xfrm>
            <a:off x="10678182" y="951571"/>
            <a:ext cx="149289" cy="18655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23"/>
          <p:cNvSpPr/>
          <p:nvPr userDrawn="1"/>
        </p:nvSpPr>
        <p:spPr>
          <a:xfrm>
            <a:off x="11167542" y="911520"/>
            <a:ext cx="149289"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Rechteck 24"/>
          <p:cNvSpPr/>
          <p:nvPr userDrawn="1"/>
        </p:nvSpPr>
        <p:spPr>
          <a:xfrm>
            <a:off x="9944142" y="1024044"/>
            <a:ext cx="149289" cy="11407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Rechteck 25"/>
          <p:cNvSpPr/>
          <p:nvPr userDrawn="1"/>
        </p:nvSpPr>
        <p:spPr>
          <a:xfrm>
            <a:off x="10188822" y="998297"/>
            <a:ext cx="149289" cy="1398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p:cNvSpPr/>
          <p:nvPr userDrawn="1"/>
        </p:nvSpPr>
        <p:spPr>
          <a:xfrm>
            <a:off x="10433502" y="974457"/>
            <a:ext cx="149289" cy="16366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p:cNvSpPr/>
          <p:nvPr userDrawn="1"/>
        </p:nvSpPr>
        <p:spPr>
          <a:xfrm>
            <a:off x="10922862" y="933452"/>
            <a:ext cx="149289" cy="20467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Rechteck 28"/>
          <p:cNvSpPr/>
          <p:nvPr userDrawn="1"/>
        </p:nvSpPr>
        <p:spPr>
          <a:xfrm>
            <a:off x="11412222" y="894355"/>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Rechteck 29"/>
          <p:cNvSpPr/>
          <p:nvPr userDrawn="1"/>
        </p:nvSpPr>
        <p:spPr>
          <a:xfrm>
            <a:off x="11656902" y="874329"/>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p:cNvSpPr/>
          <p:nvPr userDrawn="1"/>
        </p:nvSpPr>
        <p:spPr>
          <a:xfrm>
            <a:off x="703091" y="6488668"/>
            <a:ext cx="1697901" cy="246221"/>
          </a:xfrm>
          <a:prstGeom prst="rect">
            <a:avLst/>
          </a:prstGeom>
        </p:spPr>
        <p:txBody>
          <a:bodyPr wrap="none">
            <a:spAutoFit/>
          </a:bodyPr>
          <a:lstStyle/>
          <a:p>
            <a:r>
              <a:rPr lang="de-DE" sz="1000" dirty="0">
                <a:solidFill>
                  <a:srgbClr val="76767F"/>
                </a:solidFill>
                <a:cs typeface="Arial"/>
              </a:rPr>
              <a:t>Extrastudie | Oktober 2020 </a:t>
            </a:r>
            <a:endParaRPr lang="de-DE" sz="1000" dirty="0">
              <a:solidFill>
                <a:srgbClr val="76767F"/>
              </a:solidFill>
            </a:endParaRPr>
          </a:p>
        </p:txBody>
      </p:sp>
      <p:sp>
        <p:nvSpPr>
          <p:cNvPr id="18" name="Textfeld 9"/>
          <p:cNvSpPr txBox="1"/>
          <p:nvPr userDrawn="1"/>
        </p:nvSpPr>
        <p:spPr>
          <a:xfrm>
            <a:off x="8915401" y="6484779"/>
            <a:ext cx="2375892" cy="246221"/>
          </a:xfrm>
          <a:prstGeom prst="rect">
            <a:avLst/>
          </a:prstGeom>
          <a:noFill/>
        </p:spPr>
        <p:txBody>
          <a:bodyPr wrap="square" anchor="b">
            <a:spAutoFit/>
          </a:bodyPr>
          <a:lstStyle/>
          <a:p>
            <a:pPr fontAlgn="auto">
              <a:spcBef>
                <a:spcPts val="0"/>
              </a:spcBef>
              <a:spcAft>
                <a:spcPts val="0"/>
              </a:spcAft>
              <a:defRPr/>
            </a:pPr>
            <a:r>
              <a:rPr lang="de-DE" sz="1000" dirty="0">
                <a:solidFill>
                  <a:srgbClr val="8A8A8D"/>
                </a:solidFill>
                <a:latin typeface="Arial"/>
                <a:cs typeface="Arial"/>
              </a:rPr>
              <a:t>	    </a:t>
            </a:r>
            <a:r>
              <a:rPr lang="de-DE" sz="1000" dirty="0">
                <a:solidFill>
                  <a:srgbClr val="76767F"/>
                </a:solidFill>
                <a:latin typeface="Arial"/>
                <a:cs typeface="Arial"/>
              </a:rPr>
              <a:t> </a:t>
            </a:r>
            <a:r>
              <a:rPr lang="pl-PL" sz="1000" dirty="0">
                <a:solidFill>
                  <a:srgbClr val="76767F"/>
                </a:solidFill>
                <a:latin typeface="Arial"/>
                <a:cs typeface="Arial"/>
              </a:rPr>
              <a:t>ⓒ EITW 2020  | </a:t>
            </a:r>
            <a:endParaRPr lang="de-DE" sz="1000" dirty="0">
              <a:solidFill>
                <a:srgbClr val="76767F"/>
              </a:solidFill>
              <a:latin typeface="Arial"/>
              <a:cs typeface="Arial"/>
            </a:endParaRPr>
          </a:p>
        </p:txBody>
      </p:sp>
      <p:sp>
        <p:nvSpPr>
          <p:cNvPr id="21" name="Foliennummernplatzhalter 6"/>
          <p:cNvSpPr txBox="1">
            <a:spLocks/>
          </p:cNvSpPr>
          <p:nvPr userDrawn="1"/>
        </p:nvSpPr>
        <p:spPr>
          <a:xfrm>
            <a:off x="9283700" y="6489700"/>
            <a:ext cx="2133600" cy="303213"/>
          </a:xfrm>
          <a:prstGeom prst="rect">
            <a:avLst/>
          </a:prstGeom>
        </p:spPr>
        <p:txBody>
          <a:bodyPr/>
          <a:lstStyle>
            <a:defPPr>
              <a:defRPr lang="de-DE"/>
            </a:defPPr>
            <a:lvl1pPr marL="0" algn="r" defTabSz="914400" rtl="0" eaLnBrk="1" latinLnBrk="0" hangingPunct="1">
              <a:defRPr sz="1200" kern="1200" smtClean="0">
                <a:solidFill>
                  <a:schemeClr val="accent4"/>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F40B84-F21A-414E-92CF-6F1E14A5DC46}" type="slidenum">
              <a:rPr lang="de-DE" sz="1000" smtClean="0">
                <a:solidFill>
                  <a:srgbClr val="76767F"/>
                </a:solidFill>
              </a:rPr>
              <a:pPr>
                <a:defRPr/>
              </a:pPr>
              <a:t>‹Nr.›</a:t>
            </a:fld>
            <a:endParaRPr lang="de-DE" sz="1000" dirty="0">
              <a:solidFill>
                <a:srgbClr val="76767F"/>
              </a:solidFill>
            </a:endParaRPr>
          </a:p>
        </p:txBody>
      </p:sp>
    </p:spTree>
    <p:extLst>
      <p:ext uri="{BB962C8B-B14F-4D97-AF65-F5344CB8AC3E}">
        <p14:creationId xmlns:p14="http://schemas.microsoft.com/office/powerpoint/2010/main" val="51536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Inhalt">
    <p:spTree>
      <p:nvGrpSpPr>
        <p:cNvPr id="1" name=""/>
        <p:cNvGrpSpPr/>
        <p:nvPr/>
      </p:nvGrpSpPr>
      <p:grpSpPr>
        <a:xfrm>
          <a:off x="0" y="0"/>
          <a:ext cx="0" cy="0"/>
          <a:chOff x="0" y="0"/>
          <a:chExt cx="0" cy="0"/>
        </a:xfrm>
      </p:grpSpPr>
      <p:cxnSp>
        <p:nvCxnSpPr>
          <p:cNvPr id="12" name="Gerader Verbinder 11"/>
          <p:cNvCxnSpPr/>
          <p:nvPr userDrawn="1"/>
        </p:nvCxnSpPr>
        <p:spPr>
          <a:xfrm flipV="1">
            <a:off x="0" y="6438900"/>
            <a:ext cx="12192000" cy="12700"/>
          </a:xfrm>
          <a:prstGeom prst="line">
            <a:avLst/>
          </a:prstGeom>
          <a:ln w="6350">
            <a:solidFill>
              <a:srgbClr val="F59D10"/>
            </a:solidFill>
            <a:prstDash val="sysDot"/>
          </a:ln>
        </p:spPr>
        <p:style>
          <a:lnRef idx="1">
            <a:schemeClr val="accent1"/>
          </a:lnRef>
          <a:fillRef idx="0">
            <a:schemeClr val="accent1"/>
          </a:fillRef>
          <a:effectRef idx="0">
            <a:schemeClr val="accent1"/>
          </a:effectRef>
          <a:fontRef idx="minor">
            <a:schemeClr val="tx1"/>
          </a:fontRef>
        </p:style>
      </p:cxnSp>
      <p:sp>
        <p:nvSpPr>
          <p:cNvPr id="15" name="Textplatzhalter 14"/>
          <p:cNvSpPr>
            <a:spLocks noGrp="1"/>
          </p:cNvSpPr>
          <p:nvPr>
            <p:ph type="body" sz="quarter" idx="10" hasCustomPrompt="1"/>
          </p:nvPr>
        </p:nvSpPr>
        <p:spPr>
          <a:xfrm>
            <a:off x="705600" y="424141"/>
            <a:ext cx="8451847" cy="349250"/>
          </a:xfrm>
          <a:prstGeom prst="rect">
            <a:avLst/>
          </a:prstGeom>
        </p:spPr>
        <p:txBody>
          <a:bodyPr/>
          <a:lstStyle>
            <a:lvl1pPr>
              <a:defRPr/>
            </a:lvl1pPr>
          </a:lstStyle>
          <a:p>
            <a:pPr lvl="0"/>
            <a:r>
              <a:rPr lang="de-DE" dirty="0"/>
              <a:t>Kategorie</a:t>
            </a:r>
          </a:p>
        </p:txBody>
      </p:sp>
      <p:sp>
        <p:nvSpPr>
          <p:cNvPr id="19" name="Textplatzhalter 18"/>
          <p:cNvSpPr>
            <a:spLocks noGrp="1"/>
          </p:cNvSpPr>
          <p:nvPr>
            <p:ph type="body" sz="quarter" idx="12"/>
          </p:nvPr>
        </p:nvSpPr>
        <p:spPr>
          <a:xfrm>
            <a:off x="705600" y="1371600"/>
            <a:ext cx="10744200" cy="4826840"/>
          </a:xfrm>
          <a:prstGeom prst="rect">
            <a:avLst/>
          </a:prstGeom>
        </p:spPr>
        <p:txBody>
          <a:bodyPr/>
          <a:lstStyle>
            <a:lvl1pPr>
              <a:defRPr sz="4400" b="1" i="0" baseline="0">
                <a:solidFill>
                  <a:schemeClr val="tx1">
                    <a:lumMod val="65000"/>
                    <a:lumOff val="35000"/>
                  </a:schemeClr>
                </a:solidFill>
              </a:defRPr>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Rechteck 15"/>
          <p:cNvSpPr/>
          <p:nvPr userDrawn="1"/>
        </p:nvSpPr>
        <p:spPr>
          <a:xfrm>
            <a:off x="9699462" y="1041209"/>
            <a:ext cx="149289" cy="969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p:cNvSpPr/>
          <p:nvPr userDrawn="1"/>
        </p:nvSpPr>
        <p:spPr>
          <a:xfrm>
            <a:off x="10678182" y="951571"/>
            <a:ext cx="149289" cy="18655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userDrawn="1"/>
        </p:nvSpPr>
        <p:spPr>
          <a:xfrm>
            <a:off x="11167542" y="911520"/>
            <a:ext cx="149289" cy="22660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p:cNvSpPr/>
          <p:nvPr userDrawn="1"/>
        </p:nvSpPr>
        <p:spPr>
          <a:xfrm>
            <a:off x="9944142" y="1024044"/>
            <a:ext cx="149289" cy="11407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Rechteck 30"/>
          <p:cNvSpPr/>
          <p:nvPr userDrawn="1"/>
        </p:nvSpPr>
        <p:spPr>
          <a:xfrm>
            <a:off x="10188822" y="998297"/>
            <a:ext cx="149289" cy="1398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Rechteck 31"/>
          <p:cNvSpPr/>
          <p:nvPr userDrawn="1"/>
        </p:nvSpPr>
        <p:spPr>
          <a:xfrm>
            <a:off x="10433502" y="974457"/>
            <a:ext cx="149289" cy="16366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3" name="Rechteck 32"/>
          <p:cNvSpPr/>
          <p:nvPr userDrawn="1"/>
        </p:nvSpPr>
        <p:spPr>
          <a:xfrm>
            <a:off x="10922862" y="933452"/>
            <a:ext cx="149289" cy="20467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Rechteck 33"/>
          <p:cNvSpPr/>
          <p:nvPr userDrawn="1"/>
        </p:nvSpPr>
        <p:spPr>
          <a:xfrm>
            <a:off x="11412222" y="894355"/>
            <a:ext cx="149289" cy="24376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Rechteck 34"/>
          <p:cNvSpPr/>
          <p:nvPr userDrawn="1"/>
        </p:nvSpPr>
        <p:spPr>
          <a:xfrm>
            <a:off x="11656902" y="874329"/>
            <a:ext cx="149289" cy="26379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p:cNvSpPr/>
          <p:nvPr userDrawn="1"/>
        </p:nvSpPr>
        <p:spPr>
          <a:xfrm>
            <a:off x="703091" y="6488668"/>
            <a:ext cx="1697901" cy="246221"/>
          </a:xfrm>
          <a:prstGeom prst="rect">
            <a:avLst/>
          </a:prstGeom>
        </p:spPr>
        <p:txBody>
          <a:bodyPr wrap="none">
            <a:spAutoFit/>
          </a:bodyPr>
          <a:lstStyle/>
          <a:p>
            <a:r>
              <a:rPr lang="de-DE" sz="1000" dirty="0">
                <a:solidFill>
                  <a:srgbClr val="76767F"/>
                </a:solidFill>
                <a:cs typeface="Arial"/>
              </a:rPr>
              <a:t>Extrastudie | Oktober 2020 </a:t>
            </a:r>
            <a:endParaRPr lang="de-DE" sz="1000" dirty="0">
              <a:solidFill>
                <a:srgbClr val="76767F"/>
              </a:solidFill>
            </a:endParaRPr>
          </a:p>
        </p:txBody>
      </p:sp>
      <p:sp>
        <p:nvSpPr>
          <p:cNvPr id="23" name="Textfeld 9"/>
          <p:cNvSpPr txBox="1"/>
          <p:nvPr userDrawn="1"/>
        </p:nvSpPr>
        <p:spPr>
          <a:xfrm>
            <a:off x="8915401" y="6484779"/>
            <a:ext cx="2375892" cy="246221"/>
          </a:xfrm>
          <a:prstGeom prst="rect">
            <a:avLst/>
          </a:prstGeom>
          <a:noFill/>
        </p:spPr>
        <p:txBody>
          <a:bodyPr wrap="square" anchor="b">
            <a:spAutoFit/>
          </a:bodyPr>
          <a:lstStyle/>
          <a:p>
            <a:pPr fontAlgn="auto">
              <a:spcBef>
                <a:spcPts val="0"/>
              </a:spcBef>
              <a:spcAft>
                <a:spcPts val="0"/>
              </a:spcAft>
              <a:defRPr/>
            </a:pPr>
            <a:r>
              <a:rPr lang="de-DE" sz="1000" dirty="0">
                <a:solidFill>
                  <a:srgbClr val="8A8A8D"/>
                </a:solidFill>
                <a:latin typeface="Arial"/>
                <a:cs typeface="Arial"/>
              </a:rPr>
              <a:t>	     </a:t>
            </a:r>
            <a:r>
              <a:rPr lang="pl-PL" sz="1000" dirty="0">
                <a:solidFill>
                  <a:srgbClr val="76767F"/>
                </a:solidFill>
                <a:latin typeface="Arial"/>
                <a:cs typeface="Arial"/>
              </a:rPr>
              <a:t>ⓒ EITW 2020  </a:t>
            </a:r>
            <a:r>
              <a:rPr lang="pl-PL" sz="1000" dirty="0">
                <a:solidFill>
                  <a:srgbClr val="8A8A8D"/>
                </a:solidFill>
                <a:latin typeface="Arial"/>
                <a:cs typeface="Arial"/>
              </a:rPr>
              <a:t>| </a:t>
            </a:r>
            <a:endParaRPr lang="de-DE" sz="1000" dirty="0">
              <a:solidFill>
                <a:srgbClr val="8A8A8D"/>
              </a:solidFill>
              <a:latin typeface="Arial"/>
              <a:cs typeface="Arial"/>
            </a:endParaRPr>
          </a:p>
        </p:txBody>
      </p:sp>
      <p:sp>
        <p:nvSpPr>
          <p:cNvPr id="25" name="Foliennummernplatzhalter 6"/>
          <p:cNvSpPr txBox="1">
            <a:spLocks/>
          </p:cNvSpPr>
          <p:nvPr userDrawn="1"/>
        </p:nvSpPr>
        <p:spPr>
          <a:xfrm>
            <a:off x="9283700" y="6489700"/>
            <a:ext cx="2133600" cy="303213"/>
          </a:xfrm>
          <a:prstGeom prst="rect">
            <a:avLst/>
          </a:prstGeom>
        </p:spPr>
        <p:txBody>
          <a:bodyPr/>
          <a:lstStyle>
            <a:defPPr>
              <a:defRPr lang="de-DE"/>
            </a:defPPr>
            <a:lvl1pPr marL="0" algn="r" defTabSz="914400" rtl="0" eaLnBrk="1" latinLnBrk="0" hangingPunct="1">
              <a:defRPr sz="1200" kern="1200" smtClean="0">
                <a:solidFill>
                  <a:schemeClr val="accent4"/>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F40B84-F21A-414E-92CF-6F1E14A5DC46}" type="slidenum">
              <a:rPr lang="de-DE" sz="1000" smtClean="0">
                <a:solidFill>
                  <a:srgbClr val="76767F"/>
                </a:solidFill>
              </a:rPr>
              <a:pPr>
                <a:defRPr/>
              </a:pPr>
              <a:t>‹Nr.›</a:t>
            </a:fld>
            <a:endParaRPr lang="de-DE" sz="1000" dirty="0">
              <a:solidFill>
                <a:srgbClr val="76767F"/>
              </a:solidFill>
            </a:endParaRPr>
          </a:p>
        </p:txBody>
      </p:sp>
    </p:spTree>
    <p:extLst>
      <p:ext uri="{BB962C8B-B14F-4D97-AF65-F5344CB8AC3E}">
        <p14:creationId xmlns:p14="http://schemas.microsoft.com/office/powerpoint/2010/main" val="397560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theme" Target="../theme/theme7.xml"/><Relationship Id="rId4"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4EA6E22-9574-B149-87AD-6587974FB058}"/>
              </a:ext>
            </a:extLst>
          </p:cNvPr>
          <p:cNvSpPr/>
          <p:nvPr userDrawn="1"/>
        </p:nvSpPr>
        <p:spPr>
          <a:xfrm>
            <a:off x="0" y="0"/>
            <a:ext cx="12192000" cy="6857999"/>
          </a:xfrm>
          <a:prstGeom prst="rect">
            <a:avLst/>
          </a:prstGeom>
          <a:gradFill>
            <a:gsLst>
              <a:gs pos="0">
                <a:schemeClr val="accent1">
                  <a:lumMod val="5000"/>
                  <a:lumOff val="95000"/>
                </a:schemeClr>
              </a:gs>
              <a:gs pos="14000">
                <a:schemeClr val="bg1">
                  <a:lumMod val="98000"/>
                </a:schemeClr>
              </a:gs>
              <a:gs pos="80000">
                <a:schemeClr val="bg1">
                  <a:lumMod val="88000"/>
                </a:schemeClr>
              </a:gs>
              <a:gs pos="100000">
                <a:schemeClr val="bg1">
                  <a:lumMod val="84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6106FF4D-30AC-CD4C-B19B-97756A362211}"/>
              </a:ext>
            </a:extLst>
          </p:cNvPr>
          <p:cNvSpPr/>
          <p:nvPr userDrawn="1"/>
        </p:nvSpPr>
        <p:spPr>
          <a:xfrm rot="21308882">
            <a:off x="10378310" y="6164614"/>
            <a:ext cx="1869097" cy="777696"/>
          </a:xfrm>
          <a:custGeom>
            <a:avLst/>
            <a:gdLst>
              <a:gd name="connsiteX0" fmla="*/ 0 w 2062391"/>
              <a:gd name="connsiteY0" fmla="*/ 0 h 876960"/>
              <a:gd name="connsiteX1" fmla="*/ 2062391 w 2062391"/>
              <a:gd name="connsiteY1" fmla="*/ 0 h 876960"/>
              <a:gd name="connsiteX2" fmla="*/ 2062391 w 2062391"/>
              <a:gd name="connsiteY2" fmla="*/ 876960 h 876960"/>
              <a:gd name="connsiteX3" fmla="*/ 0 w 2062391"/>
              <a:gd name="connsiteY3" fmla="*/ 876960 h 876960"/>
              <a:gd name="connsiteX4" fmla="*/ 0 w 2062391"/>
              <a:gd name="connsiteY4" fmla="*/ 0 h 876960"/>
              <a:gd name="connsiteX0" fmla="*/ 0 w 2062391"/>
              <a:gd name="connsiteY0" fmla="*/ 0 h 876960"/>
              <a:gd name="connsiteX1" fmla="*/ 1844490 w 2062391"/>
              <a:gd name="connsiteY1" fmla="*/ 3578 h 876960"/>
              <a:gd name="connsiteX2" fmla="*/ 2062391 w 2062391"/>
              <a:gd name="connsiteY2" fmla="*/ 876960 h 876960"/>
              <a:gd name="connsiteX3" fmla="*/ 0 w 2062391"/>
              <a:gd name="connsiteY3" fmla="*/ 876960 h 876960"/>
              <a:gd name="connsiteX4" fmla="*/ 0 w 2062391"/>
              <a:gd name="connsiteY4" fmla="*/ 0 h 876960"/>
              <a:gd name="connsiteX0" fmla="*/ 0 w 1844490"/>
              <a:gd name="connsiteY0" fmla="*/ 0 h 876960"/>
              <a:gd name="connsiteX1" fmla="*/ 1844490 w 1844490"/>
              <a:gd name="connsiteY1" fmla="*/ 3578 h 876960"/>
              <a:gd name="connsiteX2" fmla="*/ 1778442 w 1844490"/>
              <a:gd name="connsiteY2" fmla="*/ 729868 h 876960"/>
              <a:gd name="connsiteX3" fmla="*/ 0 w 1844490"/>
              <a:gd name="connsiteY3" fmla="*/ 876960 h 876960"/>
              <a:gd name="connsiteX4" fmla="*/ 0 w 1844490"/>
              <a:gd name="connsiteY4" fmla="*/ 0 h 876960"/>
              <a:gd name="connsiteX0" fmla="*/ 0 w 1844490"/>
              <a:gd name="connsiteY0" fmla="*/ 0 h 876960"/>
              <a:gd name="connsiteX1" fmla="*/ 1844490 w 1844490"/>
              <a:gd name="connsiteY1" fmla="*/ 3578 h 876960"/>
              <a:gd name="connsiteX2" fmla="*/ 1775518 w 1844490"/>
              <a:gd name="connsiteY2" fmla="*/ 764309 h 876960"/>
              <a:gd name="connsiteX3" fmla="*/ 0 w 1844490"/>
              <a:gd name="connsiteY3" fmla="*/ 876960 h 876960"/>
              <a:gd name="connsiteX4" fmla="*/ 0 w 1844490"/>
              <a:gd name="connsiteY4" fmla="*/ 0 h 876960"/>
              <a:gd name="connsiteX0" fmla="*/ 2989 w 1847479"/>
              <a:gd name="connsiteY0" fmla="*/ 0 h 764309"/>
              <a:gd name="connsiteX1" fmla="*/ 1847479 w 1847479"/>
              <a:gd name="connsiteY1" fmla="*/ 3578 h 764309"/>
              <a:gd name="connsiteX2" fmla="*/ 1778507 w 1847479"/>
              <a:gd name="connsiteY2" fmla="*/ 764309 h 764309"/>
              <a:gd name="connsiteX3" fmla="*/ 0 w 1847479"/>
              <a:gd name="connsiteY3" fmla="*/ 614961 h 764309"/>
              <a:gd name="connsiteX4" fmla="*/ 2989 w 1847479"/>
              <a:gd name="connsiteY4" fmla="*/ 0 h 764309"/>
              <a:gd name="connsiteX0" fmla="*/ 2989 w 1846073"/>
              <a:gd name="connsiteY0" fmla="*/ 0 h 764309"/>
              <a:gd name="connsiteX1" fmla="*/ 1846073 w 1846073"/>
              <a:gd name="connsiteY1" fmla="*/ 20144 h 764309"/>
              <a:gd name="connsiteX2" fmla="*/ 1778507 w 1846073"/>
              <a:gd name="connsiteY2" fmla="*/ 764309 h 764309"/>
              <a:gd name="connsiteX3" fmla="*/ 0 w 1846073"/>
              <a:gd name="connsiteY3" fmla="*/ 614961 h 764309"/>
              <a:gd name="connsiteX4" fmla="*/ 2989 w 1846073"/>
              <a:gd name="connsiteY4" fmla="*/ 0 h 764309"/>
              <a:gd name="connsiteX0" fmla="*/ 2989 w 1867691"/>
              <a:gd name="connsiteY0" fmla="*/ 0 h 764309"/>
              <a:gd name="connsiteX1" fmla="*/ 1867691 w 1867691"/>
              <a:gd name="connsiteY1" fmla="*/ 27541 h 764309"/>
              <a:gd name="connsiteX2" fmla="*/ 1778507 w 1867691"/>
              <a:gd name="connsiteY2" fmla="*/ 764309 h 764309"/>
              <a:gd name="connsiteX3" fmla="*/ 0 w 1867691"/>
              <a:gd name="connsiteY3" fmla="*/ 614961 h 764309"/>
              <a:gd name="connsiteX4" fmla="*/ 2989 w 1867691"/>
              <a:gd name="connsiteY4" fmla="*/ 0 h 764309"/>
              <a:gd name="connsiteX0" fmla="*/ 2989 w 1867691"/>
              <a:gd name="connsiteY0" fmla="*/ 0 h 759724"/>
              <a:gd name="connsiteX1" fmla="*/ 1867691 w 1867691"/>
              <a:gd name="connsiteY1" fmla="*/ 27541 h 759724"/>
              <a:gd name="connsiteX2" fmla="*/ 1790020 w 1867691"/>
              <a:gd name="connsiteY2" fmla="*/ 759724 h 759724"/>
              <a:gd name="connsiteX3" fmla="*/ 0 w 1867691"/>
              <a:gd name="connsiteY3" fmla="*/ 614961 h 759724"/>
              <a:gd name="connsiteX4" fmla="*/ 2989 w 1867691"/>
              <a:gd name="connsiteY4" fmla="*/ 0 h 759724"/>
              <a:gd name="connsiteX0" fmla="*/ 2989 w 1867691"/>
              <a:gd name="connsiteY0" fmla="*/ 0 h 777696"/>
              <a:gd name="connsiteX1" fmla="*/ 1867691 w 1867691"/>
              <a:gd name="connsiteY1" fmla="*/ 27541 h 777696"/>
              <a:gd name="connsiteX2" fmla="*/ 1805179 w 1867691"/>
              <a:gd name="connsiteY2" fmla="*/ 777696 h 777696"/>
              <a:gd name="connsiteX3" fmla="*/ 0 w 1867691"/>
              <a:gd name="connsiteY3" fmla="*/ 614961 h 777696"/>
              <a:gd name="connsiteX4" fmla="*/ 2989 w 1867691"/>
              <a:gd name="connsiteY4" fmla="*/ 0 h 777696"/>
              <a:gd name="connsiteX0" fmla="*/ 4395 w 1869097"/>
              <a:gd name="connsiteY0" fmla="*/ 0 h 777696"/>
              <a:gd name="connsiteX1" fmla="*/ 1869097 w 1869097"/>
              <a:gd name="connsiteY1" fmla="*/ 27541 h 777696"/>
              <a:gd name="connsiteX2" fmla="*/ 1806585 w 1869097"/>
              <a:gd name="connsiteY2" fmla="*/ 777696 h 777696"/>
              <a:gd name="connsiteX3" fmla="*/ 0 w 1869097"/>
              <a:gd name="connsiteY3" fmla="*/ 631527 h 777696"/>
              <a:gd name="connsiteX4" fmla="*/ 4395 w 1869097"/>
              <a:gd name="connsiteY4" fmla="*/ 0 h 777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97" h="777696">
                <a:moveTo>
                  <a:pt x="4395" y="0"/>
                </a:moveTo>
                <a:lnTo>
                  <a:pt x="1869097" y="27541"/>
                </a:lnTo>
                <a:lnTo>
                  <a:pt x="1806585" y="777696"/>
                </a:lnTo>
                <a:lnTo>
                  <a:pt x="0" y="631527"/>
                </a:lnTo>
                <a:cubicBezTo>
                  <a:pt x="996" y="426540"/>
                  <a:pt x="3399" y="204987"/>
                  <a:pt x="4395"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dirty="0">
              <a:latin typeface="Calibri" pitchFamily="34" charset="0"/>
            </a:endParaRPr>
          </a:p>
        </p:txBody>
      </p:sp>
      <p:pic>
        <p:nvPicPr>
          <p:cNvPr id="13" name="Grafik 12" descr="evvc_Logo_4c_ohne claim_weiss.png">
            <a:extLst>
              <a:ext uri="{FF2B5EF4-FFF2-40B4-BE49-F238E27FC236}">
                <a16:creationId xmlns:a16="http://schemas.microsoft.com/office/drawing/2014/main" id="{026CA006-7B15-6244-A347-B30C6DD0133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31509" y="6467103"/>
            <a:ext cx="1098481" cy="190317"/>
          </a:xfrm>
          <a:prstGeom prst="rect">
            <a:avLst/>
          </a:prstGeom>
        </p:spPr>
      </p:pic>
    </p:spTree>
    <p:extLst>
      <p:ext uri="{BB962C8B-B14F-4D97-AF65-F5344CB8AC3E}">
        <p14:creationId xmlns:p14="http://schemas.microsoft.com/office/powerpoint/2010/main" val="1339611674"/>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5" name="Rechteck 4"/>
          <p:cNvSpPr/>
          <p:nvPr userDrawn="1"/>
        </p:nvSpPr>
        <p:spPr>
          <a:xfrm>
            <a:off x="4292600" y="4646113"/>
            <a:ext cx="7899823" cy="2220541"/>
          </a:xfrm>
          <a:custGeom>
            <a:avLst/>
            <a:gdLst>
              <a:gd name="connsiteX0" fmla="*/ 0 w 12440093"/>
              <a:gd name="connsiteY0" fmla="*/ 0 h 1031359"/>
              <a:gd name="connsiteX1" fmla="*/ 12440093 w 12440093"/>
              <a:gd name="connsiteY1" fmla="*/ 0 h 1031359"/>
              <a:gd name="connsiteX2" fmla="*/ 12440093 w 12440093"/>
              <a:gd name="connsiteY2" fmla="*/ 1031359 h 1031359"/>
              <a:gd name="connsiteX3" fmla="*/ 0 w 12440093"/>
              <a:gd name="connsiteY3" fmla="*/ 1031359 h 1031359"/>
              <a:gd name="connsiteX4" fmla="*/ 0 w 12440093"/>
              <a:gd name="connsiteY4" fmla="*/ 0 h 1031359"/>
              <a:gd name="connsiteX0" fmla="*/ 0 w 12461358"/>
              <a:gd name="connsiteY0" fmla="*/ 1244009 h 2275368"/>
              <a:gd name="connsiteX1" fmla="*/ 12461358 w 12461358"/>
              <a:gd name="connsiteY1" fmla="*/ 0 h 2275368"/>
              <a:gd name="connsiteX2" fmla="*/ 12440093 w 12461358"/>
              <a:gd name="connsiteY2" fmla="*/ 2275368 h 2275368"/>
              <a:gd name="connsiteX3" fmla="*/ 0 w 12461358"/>
              <a:gd name="connsiteY3" fmla="*/ 2275368 h 2275368"/>
              <a:gd name="connsiteX4" fmla="*/ 0 w 12461358"/>
              <a:gd name="connsiteY4" fmla="*/ 1244009 h 2275368"/>
              <a:gd name="connsiteX0" fmla="*/ 0 w 12440093"/>
              <a:gd name="connsiteY0" fmla="*/ 1212111 h 2243470"/>
              <a:gd name="connsiteX1" fmla="*/ 12385900 w 12440093"/>
              <a:gd name="connsiteY1" fmla="*/ 0 h 2243470"/>
              <a:gd name="connsiteX2" fmla="*/ 12440093 w 12440093"/>
              <a:gd name="connsiteY2" fmla="*/ 2243470 h 2243470"/>
              <a:gd name="connsiteX3" fmla="*/ 0 w 12440093"/>
              <a:gd name="connsiteY3" fmla="*/ 2243470 h 2243470"/>
              <a:gd name="connsiteX4" fmla="*/ 0 w 12440093"/>
              <a:gd name="connsiteY4" fmla="*/ 1212111 h 2243470"/>
              <a:gd name="connsiteX0" fmla="*/ 0 w 12418534"/>
              <a:gd name="connsiteY0" fmla="*/ 1212111 h 2254103"/>
              <a:gd name="connsiteX1" fmla="*/ 12385900 w 12418534"/>
              <a:gd name="connsiteY1" fmla="*/ 0 h 2254103"/>
              <a:gd name="connsiteX2" fmla="*/ 12418534 w 12418534"/>
              <a:gd name="connsiteY2" fmla="*/ 2254103 h 2254103"/>
              <a:gd name="connsiteX3" fmla="*/ 0 w 12418534"/>
              <a:gd name="connsiteY3" fmla="*/ 2243470 h 2254103"/>
              <a:gd name="connsiteX4" fmla="*/ 0 w 12418534"/>
              <a:gd name="connsiteY4" fmla="*/ 1212111 h 2254103"/>
              <a:gd name="connsiteX0" fmla="*/ 0 w 12418534"/>
              <a:gd name="connsiteY0" fmla="*/ 1180214 h 2222206"/>
              <a:gd name="connsiteX1" fmla="*/ 12407560 w 12418534"/>
              <a:gd name="connsiteY1" fmla="*/ 0 h 2222206"/>
              <a:gd name="connsiteX2" fmla="*/ 12418534 w 12418534"/>
              <a:gd name="connsiteY2" fmla="*/ 2222206 h 2222206"/>
              <a:gd name="connsiteX3" fmla="*/ 0 w 12418534"/>
              <a:gd name="connsiteY3" fmla="*/ 2211573 h 2222206"/>
              <a:gd name="connsiteX4" fmla="*/ 0 w 12418534"/>
              <a:gd name="connsiteY4" fmla="*/ 1180214 h 2222206"/>
              <a:gd name="connsiteX0" fmla="*/ 0 w 12418965"/>
              <a:gd name="connsiteY0" fmla="*/ 1176482 h 2218474"/>
              <a:gd name="connsiteX1" fmla="*/ 12418965 w 12418965"/>
              <a:gd name="connsiteY1" fmla="*/ 0 h 2218474"/>
              <a:gd name="connsiteX2" fmla="*/ 12418534 w 12418965"/>
              <a:gd name="connsiteY2" fmla="*/ 2218474 h 2218474"/>
              <a:gd name="connsiteX3" fmla="*/ 0 w 12418965"/>
              <a:gd name="connsiteY3" fmla="*/ 2207841 h 2218474"/>
              <a:gd name="connsiteX4" fmla="*/ 0 w 12418965"/>
              <a:gd name="connsiteY4" fmla="*/ 1176482 h 2218474"/>
              <a:gd name="connsiteX0" fmla="*/ 3803176 w 12418965"/>
              <a:gd name="connsiteY0" fmla="*/ 820882 h 2218474"/>
              <a:gd name="connsiteX1" fmla="*/ 12418965 w 12418965"/>
              <a:gd name="connsiteY1" fmla="*/ 0 h 2218474"/>
              <a:gd name="connsiteX2" fmla="*/ 12418534 w 12418965"/>
              <a:gd name="connsiteY2" fmla="*/ 2218474 h 2218474"/>
              <a:gd name="connsiteX3" fmla="*/ 0 w 12418965"/>
              <a:gd name="connsiteY3" fmla="*/ 2207841 h 2218474"/>
              <a:gd name="connsiteX4" fmla="*/ 3803176 w 12418965"/>
              <a:gd name="connsiteY4" fmla="*/ 820882 h 2218474"/>
              <a:gd name="connsiteX0" fmla="*/ 0 w 8615789"/>
              <a:gd name="connsiteY0" fmla="*/ 820882 h 2220541"/>
              <a:gd name="connsiteX1" fmla="*/ 8615789 w 8615789"/>
              <a:gd name="connsiteY1" fmla="*/ 0 h 2220541"/>
              <a:gd name="connsiteX2" fmla="*/ 8615358 w 8615789"/>
              <a:gd name="connsiteY2" fmla="*/ 2218474 h 2220541"/>
              <a:gd name="connsiteX3" fmla="*/ 685607 w 8615789"/>
              <a:gd name="connsiteY3" fmla="*/ 2220541 h 2220541"/>
              <a:gd name="connsiteX4" fmla="*/ 0 w 8615789"/>
              <a:gd name="connsiteY4" fmla="*/ 820882 h 2220541"/>
              <a:gd name="connsiteX0" fmla="*/ 0 w 8085414"/>
              <a:gd name="connsiteY0" fmla="*/ 782782 h 2220541"/>
              <a:gd name="connsiteX1" fmla="*/ 8085414 w 8085414"/>
              <a:gd name="connsiteY1" fmla="*/ 0 h 2220541"/>
              <a:gd name="connsiteX2" fmla="*/ 8084983 w 8085414"/>
              <a:gd name="connsiteY2" fmla="*/ 2218474 h 2220541"/>
              <a:gd name="connsiteX3" fmla="*/ 155232 w 8085414"/>
              <a:gd name="connsiteY3" fmla="*/ 2220541 h 2220541"/>
              <a:gd name="connsiteX4" fmla="*/ 0 w 8085414"/>
              <a:gd name="connsiteY4" fmla="*/ 782782 h 2220541"/>
              <a:gd name="connsiteX0" fmla="*/ 0 w 8046606"/>
              <a:gd name="connsiteY0" fmla="*/ 782782 h 2220541"/>
              <a:gd name="connsiteX1" fmla="*/ 8046606 w 8046606"/>
              <a:gd name="connsiteY1" fmla="*/ 0 h 2220541"/>
              <a:gd name="connsiteX2" fmla="*/ 8046175 w 8046606"/>
              <a:gd name="connsiteY2" fmla="*/ 2218474 h 2220541"/>
              <a:gd name="connsiteX3" fmla="*/ 116424 w 8046606"/>
              <a:gd name="connsiteY3" fmla="*/ 2220541 h 2220541"/>
              <a:gd name="connsiteX4" fmla="*/ 0 w 8046606"/>
              <a:gd name="connsiteY4" fmla="*/ 782782 h 222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6606" h="2220541">
                <a:moveTo>
                  <a:pt x="0" y="782782"/>
                </a:moveTo>
                <a:lnTo>
                  <a:pt x="8046606" y="0"/>
                </a:lnTo>
                <a:cubicBezTo>
                  <a:pt x="8046462" y="739491"/>
                  <a:pt x="8046319" y="1478983"/>
                  <a:pt x="8046175" y="2218474"/>
                </a:cubicBezTo>
                <a:lnTo>
                  <a:pt x="116424" y="2220541"/>
                </a:lnTo>
                <a:lnTo>
                  <a:pt x="0" y="78278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evvc_Logo_4c_ohne claim_weiss.png">
            <a:extLst>
              <a:ext uri="{FF2B5EF4-FFF2-40B4-BE49-F238E27FC236}">
                <a16:creationId xmlns:a16="http://schemas.microsoft.com/office/drawing/2014/main" id="{026CA006-7B15-6244-A347-B30C6DD0133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731509" y="6467103"/>
            <a:ext cx="1098481" cy="190317"/>
          </a:xfrm>
          <a:prstGeom prst="rect">
            <a:avLst/>
          </a:prstGeom>
        </p:spPr>
      </p:pic>
    </p:spTree>
    <p:extLst>
      <p:ext uri="{BB962C8B-B14F-4D97-AF65-F5344CB8AC3E}">
        <p14:creationId xmlns:p14="http://schemas.microsoft.com/office/powerpoint/2010/main" val="2786886898"/>
      </p:ext>
    </p:extLst>
  </p:cSld>
  <p:clrMap bg1="lt1" tx1="dk1" bg2="lt2" tx2="dk2" accent1="accent1" accent2="accent2" accent3="accent3" accent4="accent4" accent5="accent5" accent6="accent6" hlink="hlink" folHlink="folHlink"/>
  <p:sldLayoutIdLst>
    <p:sldLayoutId id="2147483653" r:id="rId1"/>
    <p:sldLayoutId id="214748368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4" name="Rechteck 14">
            <a:extLst>
              <a:ext uri="{FF2B5EF4-FFF2-40B4-BE49-F238E27FC236}">
                <a16:creationId xmlns:a16="http://schemas.microsoft.com/office/drawing/2014/main" id="{6106FF4D-30AC-CD4C-B19B-97756A362211}"/>
              </a:ext>
            </a:extLst>
          </p:cNvPr>
          <p:cNvSpPr/>
          <p:nvPr userDrawn="1"/>
        </p:nvSpPr>
        <p:spPr>
          <a:xfrm rot="21308882">
            <a:off x="10378310" y="6164614"/>
            <a:ext cx="1869097" cy="777696"/>
          </a:xfrm>
          <a:custGeom>
            <a:avLst/>
            <a:gdLst>
              <a:gd name="connsiteX0" fmla="*/ 0 w 2062391"/>
              <a:gd name="connsiteY0" fmla="*/ 0 h 876960"/>
              <a:gd name="connsiteX1" fmla="*/ 2062391 w 2062391"/>
              <a:gd name="connsiteY1" fmla="*/ 0 h 876960"/>
              <a:gd name="connsiteX2" fmla="*/ 2062391 w 2062391"/>
              <a:gd name="connsiteY2" fmla="*/ 876960 h 876960"/>
              <a:gd name="connsiteX3" fmla="*/ 0 w 2062391"/>
              <a:gd name="connsiteY3" fmla="*/ 876960 h 876960"/>
              <a:gd name="connsiteX4" fmla="*/ 0 w 2062391"/>
              <a:gd name="connsiteY4" fmla="*/ 0 h 876960"/>
              <a:gd name="connsiteX0" fmla="*/ 0 w 2062391"/>
              <a:gd name="connsiteY0" fmla="*/ 0 h 876960"/>
              <a:gd name="connsiteX1" fmla="*/ 1844490 w 2062391"/>
              <a:gd name="connsiteY1" fmla="*/ 3578 h 876960"/>
              <a:gd name="connsiteX2" fmla="*/ 2062391 w 2062391"/>
              <a:gd name="connsiteY2" fmla="*/ 876960 h 876960"/>
              <a:gd name="connsiteX3" fmla="*/ 0 w 2062391"/>
              <a:gd name="connsiteY3" fmla="*/ 876960 h 876960"/>
              <a:gd name="connsiteX4" fmla="*/ 0 w 2062391"/>
              <a:gd name="connsiteY4" fmla="*/ 0 h 876960"/>
              <a:gd name="connsiteX0" fmla="*/ 0 w 1844490"/>
              <a:gd name="connsiteY0" fmla="*/ 0 h 876960"/>
              <a:gd name="connsiteX1" fmla="*/ 1844490 w 1844490"/>
              <a:gd name="connsiteY1" fmla="*/ 3578 h 876960"/>
              <a:gd name="connsiteX2" fmla="*/ 1778442 w 1844490"/>
              <a:gd name="connsiteY2" fmla="*/ 729868 h 876960"/>
              <a:gd name="connsiteX3" fmla="*/ 0 w 1844490"/>
              <a:gd name="connsiteY3" fmla="*/ 876960 h 876960"/>
              <a:gd name="connsiteX4" fmla="*/ 0 w 1844490"/>
              <a:gd name="connsiteY4" fmla="*/ 0 h 876960"/>
              <a:gd name="connsiteX0" fmla="*/ 0 w 1844490"/>
              <a:gd name="connsiteY0" fmla="*/ 0 h 876960"/>
              <a:gd name="connsiteX1" fmla="*/ 1844490 w 1844490"/>
              <a:gd name="connsiteY1" fmla="*/ 3578 h 876960"/>
              <a:gd name="connsiteX2" fmla="*/ 1775518 w 1844490"/>
              <a:gd name="connsiteY2" fmla="*/ 764309 h 876960"/>
              <a:gd name="connsiteX3" fmla="*/ 0 w 1844490"/>
              <a:gd name="connsiteY3" fmla="*/ 876960 h 876960"/>
              <a:gd name="connsiteX4" fmla="*/ 0 w 1844490"/>
              <a:gd name="connsiteY4" fmla="*/ 0 h 876960"/>
              <a:gd name="connsiteX0" fmla="*/ 2989 w 1847479"/>
              <a:gd name="connsiteY0" fmla="*/ 0 h 764309"/>
              <a:gd name="connsiteX1" fmla="*/ 1847479 w 1847479"/>
              <a:gd name="connsiteY1" fmla="*/ 3578 h 764309"/>
              <a:gd name="connsiteX2" fmla="*/ 1778507 w 1847479"/>
              <a:gd name="connsiteY2" fmla="*/ 764309 h 764309"/>
              <a:gd name="connsiteX3" fmla="*/ 0 w 1847479"/>
              <a:gd name="connsiteY3" fmla="*/ 614961 h 764309"/>
              <a:gd name="connsiteX4" fmla="*/ 2989 w 1847479"/>
              <a:gd name="connsiteY4" fmla="*/ 0 h 764309"/>
              <a:gd name="connsiteX0" fmla="*/ 2989 w 1846073"/>
              <a:gd name="connsiteY0" fmla="*/ 0 h 764309"/>
              <a:gd name="connsiteX1" fmla="*/ 1846073 w 1846073"/>
              <a:gd name="connsiteY1" fmla="*/ 20144 h 764309"/>
              <a:gd name="connsiteX2" fmla="*/ 1778507 w 1846073"/>
              <a:gd name="connsiteY2" fmla="*/ 764309 h 764309"/>
              <a:gd name="connsiteX3" fmla="*/ 0 w 1846073"/>
              <a:gd name="connsiteY3" fmla="*/ 614961 h 764309"/>
              <a:gd name="connsiteX4" fmla="*/ 2989 w 1846073"/>
              <a:gd name="connsiteY4" fmla="*/ 0 h 764309"/>
              <a:gd name="connsiteX0" fmla="*/ 2989 w 1867691"/>
              <a:gd name="connsiteY0" fmla="*/ 0 h 764309"/>
              <a:gd name="connsiteX1" fmla="*/ 1867691 w 1867691"/>
              <a:gd name="connsiteY1" fmla="*/ 27541 h 764309"/>
              <a:gd name="connsiteX2" fmla="*/ 1778507 w 1867691"/>
              <a:gd name="connsiteY2" fmla="*/ 764309 h 764309"/>
              <a:gd name="connsiteX3" fmla="*/ 0 w 1867691"/>
              <a:gd name="connsiteY3" fmla="*/ 614961 h 764309"/>
              <a:gd name="connsiteX4" fmla="*/ 2989 w 1867691"/>
              <a:gd name="connsiteY4" fmla="*/ 0 h 764309"/>
              <a:gd name="connsiteX0" fmla="*/ 2989 w 1867691"/>
              <a:gd name="connsiteY0" fmla="*/ 0 h 759724"/>
              <a:gd name="connsiteX1" fmla="*/ 1867691 w 1867691"/>
              <a:gd name="connsiteY1" fmla="*/ 27541 h 759724"/>
              <a:gd name="connsiteX2" fmla="*/ 1790020 w 1867691"/>
              <a:gd name="connsiteY2" fmla="*/ 759724 h 759724"/>
              <a:gd name="connsiteX3" fmla="*/ 0 w 1867691"/>
              <a:gd name="connsiteY3" fmla="*/ 614961 h 759724"/>
              <a:gd name="connsiteX4" fmla="*/ 2989 w 1867691"/>
              <a:gd name="connsiteY4" fmla="*/ 0 h 759724"/>
              <a:gd name="connsiteX0" fmla="*/ 2989 w 1867691"/>
              <a:gd name="connsiteY0" fmla="*/ 0 h 777696"/>
              <a:gd name="connsiteX1" fmla="*/ 1867691 w 1867691"/>
              <a:gd name="connsiteY1" fmla="*/ 27541 h 777696"/>
              <a:gd name="connsiteX2" fmla="*/ 1805179 w 1867691"/>
              <a:gd name="connsiteY2" fmla="*/ 777696 h 777696"/>
              <a:gd name="connsiteX3" fmla="*/ 0 w 1867691"/>
              <a:gd name="connsiteY3" fmla="*/ 614961 h 777696"/>
              <a:gd name="connsiteX4" fmla="*/ 2989 w 1867691"/>
              <a:gd name="connsiteY4" fmla="*/ 0 h 777696"/>
              <a:gd name="connsiteX0" fmla="*/ 4395 w 1869097"/>
              <a:gd name="connsiteY0" fmla="*/ 0 h 777696"/>
              <a:gd name="connsiteX1" fmla="*/ 1869097 w 1869097"/>
              <a:gd name="connsiteY1" fmla="*/ 27541 h 777696"/>
              <a:gd name="connsiteX2" fmla="*/ 1806585 w 1869097"/>
              <a:gd name="connsiteY2" fmla="*/ 777696 h 777696"/>
              <a:gd name="connsiteX3" fmla="*/ 0 w 1869097"/>
              <a:gd name="connsiteY3" fmla="*/ 631527 h 777696"/>
              <a:gd name="connsiteX4" fmla="*/ 4395 w 1869097"/>
              <a:gd name="connsiteY4" fmla="*/ 0 h 777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97" h="777696">
                <a:moveTo>
                  <a:pt x="4395" y="0"/>
                </a:moveTo>
                <a:lnTo>
                  <a:pt x="1869097" y="27541"/>
                </a:lnTo>
                <a:lnTo>
                  <a:pt x="1806585" y="777696"/>
                </a:lnTo>
                <a:lnTo>
                  <a:pt x="0" y="631527"/>
                </a:lnTo>
                <a:cubicBezTo>
                  <a:pt x="996" y="426540"/>
                  <a:pt x="3399" y="204987"/>
                  <a:pt x="4395"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dirty="0">
              <a:latin typeface="Calibri" pitchFamily="34" charset="0"/>
            </a:endParaRPr>
          </a:p>
        </p:txBody>
      </p:sp>
      <p:pic>
        <p:nvPicPr>
          <p:cNvPr id="7" name="Grafik 6" descr="evvc_Logo_4c_ohne claim_weiss.png">
            <a:extLst>
              <a:ext uri="{FF2B5EF4-FFF2-40B4-BE49-F238E27FC236}">
                <a16:creationId xmlns:a16="http://schemas.microsoft.com/office/drawing/2014/main" id="{026CA006-7B15-6244-A347-B30C6DD0133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731509" y="6467103"/>
            <a:ext cx="1098481" cy="190317"/>
          </a:xfrm>
          <a:prstGeom prst="rect">
            <a:avLst/>
          </a:prstGeom>
        </p:spPr>
      </p:pic>
    </p:spTree>
    <p:extLst>
      <p:ext uri="{BB962C8B-B14F-4D97-AF65-F5344CB8AC3E}">
        <p14:creationId xmlns:p14="http://schemas.microsoft.com/office/powerpoint/2010/main" val="4183254458"/>
      </p:ext>
    </p:extLst>
  </p:cSld>
  <p:clrMap bg1="lt1" tx1="dk1" bg2="lt2" tx2="dk2" accent1="accent1" accent2="accent2" accent3="accent3" accent4="accent4" accent5="accent5" accent6="accent6" hlink="hlink" folHlink="folHlink"/>
  <p:sldLayoutIdLst>
    <p:sldLayoutId id="2147483655" r:id="rId1"/>
    <p:sldLayoutId id="214748368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sp>
        <p:nvSpPr>
          <p:cNvPr id="4" name="Rechteck 14">
            <a:extLst>
              <a:ext uri="{FF2B5EF4-FFF2-40B4-BE49-F238E27FC236}">
                <a16:creationId xmlns:a16="http://schemas.microsoft.com/office/drawing/2014/main" id="{6106FF4D-30AC-CD4C-B19B-97756A362211}"/>
              </a:ext>
            </a:extLst>
          </p:cNvPr>
          <p:cNvSpPr/>
          <p:nvPr userDrawn="1"/>
        </p:nvSpPr>
        <p:spPr>
          <a:xfrm rot="21308882">
            <a:off x="10378310" y="6164614"/>
            <a:ext cx="1869097" cy="777696"/>
          </a:xfrm>
          <a:custGeom>
            <a:avLst/>
            <a:gdLst>
              <a:gd name="connsiteX0" fmla="*/ 0 w 2062391"/>
              <a:gd name="connsiteY0" fmla="*/ 0 h 876960"/>
              <a:gd name="connsiteX1" fmla="*/ 2062391 w 2062391"/>
              <a:gd name="connsiteY1" fmla="*/ 0 h 876960"/>
              <a:gd name="connsiteX2" fmla="*/ 2062391 w 2062391"/>
              <a:gd name="connsiteY2" fmla="*/ 876960 h 876960"/>
              <a:gd name="connsiteX3" fmla="*/ 0 w 2062391"/>
              <a:gd name="connsiteY3" fmla="*/ 876960 h 876960"/>
              <a:gd name="connsiteX4" fmla="*/ 0 w 2062391"/>
              <a:gd name="connsiteY4" fmla="*/ 0 h 876960"/>
              <a:gd name="connsiteX0" fmla="*/ 0 w 2062391"/>
              <a:gd name="connsiteY0" fmla="*/ 0 h 876960"/>
              <a:gd name="connsiteX1" fmla="*/ 1844490 w 2062391"/>
              <a:gd name="connsiteY1" fmla="*/ 3578 h 876960"/>
              <a:gd name="connsiteX2" fmla="*/ 2062391 w 2062391"/>
              <a:gd name="connsiteY2" fmla="*/ 876960 h 876960"/>
              <a:gd name="connsiteX3" fmla="*/ 0 w 2062391"/>
              <a:gd name="connsiteY3" fmla="*/ 876960 h 876960"/>
              <a:gd name="connsiteX4" fmla="*/ 0 w 2062391"/>
              <a:gd name="connsiteY4" fmla="*/ 0 h 876960"/>
              <a:gd name="connsiteX0" fmla="*/ 0 w 1844490"/>
              <a:gd name="connsiteY0" fmla="*/ 0 h 876960"/>
              <a:gd name="connsiteX1" fmla="*/ 1844490 w 1844490"/>
              <a:gd name="connsiteY1" fmla="*/ 3578 h 876960"/>
              <a:gd name="connsiteX2" fmla="*/ 1778442 w 1844490"/>
              <a:gd name="connsiteY2" fmla="*/ 729868 h 876960"/>
              <a:gd name="connsiteX3" fmla="*/ 0 w 1844490"/>
              <a:gd name="connsiteY3" fmla="*/ 876960 h 876960"/>
              <a:gd name="connsiteX4" fmla="*/ 0 w 1844490"/>
              <a:gd name="connsiteY4" fmla="*/ 0 h 876960"/>
              <a:gd name="connsiteX0" fmla="*/ 0 w 1844490"/>
              <a:gd name="connsiteY0" fmla="*/ 0 h 876960"/>
              <a:gd name="connsiteX1" fmla="*/ 1844490 w 1844490"/>
              <a:gd name="connsiteY1" fmla="*/ 3578 h 876960"/>
              <a:gd name="connsiteX2" fmla="*/ 1775518 w 1844490"/>
              <a:gd name="connsiteY2" fmla="*/ 764309 h 876960"/>
              <a:gd name="connsiteX3" fmla="*/ 0 w 1844490"/>
              <a:gd name="connsiteY3" fmla="*/ 876960 h 876960"/>
              <a:gd name="connsiteX4" fmla="*/ 0 w 1844490"/>
              <a:gd name="connsiteY4" fmla="*/ 0 h 876960"/>
              <a:gd name="connsiteX0" fmla="*/ 2989 w 1847479"/>
              <a:gd name="connsiteY0" fmla="*/ 0 h 764309"/>
              <a:gd name="connsiteX1" fmla="*/ 1847479 w 1847479"/>
              <a:gd name="connsiteY1" fmla="*/ 3578 h 764309"/>
              <a:gd name="connsiteX2" fmla="*/ 1778507 w 1847479"/>
              <a:gd name="connsiteY2" fmla="*/ 764309 h 764309"/>
              <a:gd name="connsiteX3" fmla="*/ 0 w 1847479"/>
              <a:gd name="connsiteY3" fmla="*/ 614961 h 764309"/>
              <a:gd name="connsiteX4" fmla="*/ 2989 w 1847479"/>
              <a:gd name="connsiteY4" fmla="*/ 0 h 764309"/>
              <a:gd name="connsiteX0" fmla="*/ 2989 w 1846073"/>
              <a:gd name="connsiteY0" fmla="*/ 0 h 764309"/>
              <a:gd name="connsiteX1" fmla="*/ 1846073 w 1846073"/>
              <a:gd name="connsiteY1" fmla="*/ 20144 h 764309"/>
              <a:gd name="connsiteX2" fmla="*/ 1778507 w 1846073"/>
              <a:gd name="connsiteY2" fmla="*/ 764309 h 764309"/>
              <a:gd name="connsiteX3" fmla="*/ 0 w 1846073"/>
              <a:gd name="connsiteY3" fmla="*/ 614961 h 764309"/>
              <a:gd name="connsiteX4" fmla="*/ 2989 w 1846073"/>
              <a:gd name="connsiteY4" fmla="*/ 0 h 764309"/>
              <a:gd name="connsiteX0" fmla="*/ 2989 w 1867691"/>
              <a:gd name="connsiteY0" fmla="*/ 0 h 764309"/>
              <a:gd name="connsiteX1" fmla="*/ 1867691 w 1867691"/>
              <a:gd name="connsiteY1" fmla="*/ 27541 h 764309"/>
              <a:gd name="connsiteX2" fmla="*/ 1778507 w 1867691"/>
              <a:gd name="connsiteY2" fmla="*/ 764309 h 764309"/>
              <a:gd name="connsiteX3" fmla="*/ 0 w 1867691"/>
              <a:gd name="connsiteY3" fmla="*/ 614961 h 764309"/>
              <a:gd name="connsiteX4" fmla="*/ 2989 w 1867691"/>
              <a:gd name="connsiteY4" fmla="*/ 0 h 764309"/>
              <a:gd name="connsiteX0" fmla="*/ 2989 w 1867691"/>
              <a:gd name="connsiteY0" fmla="*/ 0 h 759724"/>
              <a:gd name="connsiteX1" fmla="*/ 1867691 w 1867691"/>
              <a:gd name="connsiteY1" fmla="*/ 27541 h 759724"/>
              <a:gd name="connsiteX2" fmla="*/ 1790020 w 1867691"/>
              <a:gd name="connsiteY2" fmla="*/ 759724 h 759724"/>
              <a:gd name="connsiteX3" fmla="*/ 0 w 1867691"/>
              <a:gd name="connsiteY3" fmla="*/ 614961 h 759724"/>
              <a:gd name="connsiteX4" fmla="*/ 2989 w 1867691"/>
              <a:gd name="connsiteY4" fmla="*/ 0 h 759724"/>
              <a:gd name="connsiteX0" fmla="*/ 2989 w 1867691"/>
              <a:gd name="connsiteY0" fmla="*/ 0 h 777696"/>
              <a:gd name="connsiteX1" fmla="*/ 1867691 w 1867691"/>
              <a:gd name="connsiteY1" fmla="*/ 27541 h 777696"/>
              <a:gd name="connsiteX2" fmla="*/ 1805179 w 1867691"/>
              <a:gd name="connsiteY2" fmla="*/ 777696 h 777696"/>
              <a:gd name="connsiteX3" fmla="*/ 0 w 1867691"/>
              <a:gd name="connsiteY3" fmla="*/ 614961 h 777696"/>
              <a:gd name="connsiteX4" fmla="*/ 2989 w 1867691"/>
              <a:gd name="connsiteY4" fmla="*/ 0 h 777696"/>
              <a:gd name="connsiteX0" fmla="*/ 4395 w 1869097"/>
              <a:gd name="connsiteY0" fmla="*/ 0 h 777696"/>
              <a:gd name="connsiteX1" fmla="*/ 1869097 w 1869097"/>
              <a:gd name="connsiteY1" fmla="*/ 27541 h 777696"/>
              <a:gd name="connsiteX2" fmla="*/ 1806585 w 1869097"/>
              <a:gd name="connsiteY2" fmla="*/ 777696 h 777696"/>
              <a:gd name="connsiteX3" fmla="*/ 0 w 1869097"/>
              <a:gd name="connsiteY3" fmla="*/ 631527 h 777696"/>
              <a:gd name="connsiteX4" fmla="*/ 4395 w 1869097"/>
              <a:gd name="connsiteY4" fmla="*/ 0 h 777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97" h="777696">
                <a:moveTo>
                  <a:pt x="4395" y="0"/>
                </a:moveTo>
                <a:lnTo>
                  <a:pt x="1869097" y="27541"/>
                </a:lnTo>
                <a:lnTo>
                  <a:pt x="1806585" y="777696"/>
                </a:lnTo>
                <a:lnTo>
                  <a:pt x="0" y="631527"/>
                </a:lnTo>
                <a:cubicBezTo>
                  <a:pt x="996" y="426540"/>
                  <a:pt x="3399" y="204987"/>
                  <a:pt x="4395"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dirty="0">
              <a:latin typeface="Calibri" pitchFamily="34" charset="0"/>
            </a:endParaRPr>
          </a:p>
        </p:txBody>
      </p:sp>
      <p:pic>
        <p:nvPicPr>
          <p:cNvPr id="7" name="Grafik 6" descr="evvc_Logo_4c_ohne claim_weiss.png">
            <a:extLst>
              <a:ext uri="{FF2B5EF4-FFF2-40B4-BE49-F238E27FC236}">
                <a16:creationId xmlns:a16="http://schemas.microsoft.com/office/drawing/2014/main" id="{026CA006-7B15-6244-A347-B30C6DD0133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31509" y="6467103"/>
            <a:ext cx="1098481" cy="190317"/>
          </a:xfrm>
          <a:prstGeom prst="rect">
            <a:avLst/>
          </a:prstGeom>
        </p:spPr>
      </p:pic>
    </p:spTree>
    <p:extLst>
      <p:ext uri="{BB962C8B-B14F-4D97-AF65-F5344CB8AC3E}">
        <p14:creationId xmlns:p14="http://schemas.microsoft.com/office/powerpoint/2010/main" val="4258560601"/>
      </p:ext>
    </p:extLst>
  </p:cSld>
  <p:clrMap bg1="lt1" tx1="dk1" bg2="lt2" tx2="dk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4" name="Rechteck 14">
            <a:extLst>
              <a:ext uri="{FF2B5EF4-FFF2-40B4-BE49-F238E27FC236}">
                <a16:creationId xmlns:a16="http://schemas.microsoft.com/office/drawing/2014/main" id="{6106FF4D-30AC-CD4C-B19B-97756A362211}"/>
              </a:ext>
            </a:extLst>
          </p:cNvPr>
          <p:cNvSpPr/>
          <p:nvPr userDrawn="1"/>
        </p:nvSpPr>
        <p:spPr>
          <a:xfrm rot="21308882">
            <a:off x="10378310" y="6164614"/>
            <a:ext cx="1869097" cy="777696"/>
          </a:xfrm>
          <a:custGeom>
            <a:avLst/>
            <a:gdLst>
              <a:gd name="connsiteX0" fmla="*/ 0 w 2062391"/>
              <a:gd name="connsiteY0" fmla="*/ 0 h 876960"/>
              <a:gd name="connsiteX1" fmla="*/ 2062391 w 2062391"/>
              <a:gd name="connsiteY1" fmla="*/ 0 h 876960"/>
              <a:gd name="connsiteX2" fmla="*/ 2062391 w 2062391"/>
              <a:gd name="connsiteY2" fmla="*/ 876960 h 876960"/>
              <a:gd name="connsiteX3" fmla="*/ 0 w 2062391"/>
              <a:gd name="connsiteY3" fmla="*/ 876960 h 876960"/>
              <a:gd name="connsiteX4" fmla="*/ 0 w 2062391"/>
              <a:gd name="connsiteY4" fmla="*/ 0 h 876960"/>
              <a:gd name="connsiteX0" fmla="*/ 0 w 2062391"/>
              <a:gd name="connsiteY0" fmla="*/ 0 h 876960"/>
              <a:gd name="connsiteX1" fmla="*/ 1844490 w 2062391"/>
              <a:gd name="connsiteY1" fmla="*/ 3578 h 876960"/>
              <a:gd name="connsiteX2" fmla="*/ 2062391 w 2062391"/>
              <a:gd name="connsiteY2" fmla="*/ 876960 h 876960"/>
              <a:gd name="connsiteX3" fmla="*/ 0 w 2062391"/>
              <a:gd name="connsiteY3" fmla="*/ 876960 h 876960"/>
              <a:gd name="connsiteX4" fmla="*/ 0 w 2062391"/>
              <a:gd name="connsiteY4" fmla="*/ 0 h 876960"/>
              <a:gd name="connsiteX0" fmla="*/ 0 w 1844490"/>
              <a:gd name="connsiteY0" fmla="*/ 0 h 876960"/>
              <a:gd name="connsiteX1" fmla="*/ 1844490 w 1844490"/>
              <a:gd name="connsiteY1" fmla="*/ 3578 h 876960"/>
              <a:gd name="connsiteX2" fmla="*/ 1778442 w 1844490"/>
              <a:gd name="connsiteY2" fmla="*/ 729868 h 876960"/>
              <a:gd name="connsiteX3" fmla="*/ 0 w 1844490"/>
              <a:gd name="connsiteY3" fmla="*/ 876960 h 876960"/>
              <a:gd name="connsiteX4" fmla="*/ 0 w 1844490"/>
              <a:gd name="connsiteY4" fmla="*/ 0 h 876960"/>
              <a:gd name="connsiteX0" fmla="*/ 0 w 1844490"/>
              <a:gd name="connsiteY0" fmla="*/ 0 h 876960"/>
              <a:gd name="connsiteX1" fmla="*/ 1844490 w 1844490"/>
              <a:gd name="connsiteY1" fmla="*/ 3578 h 876960"/>
              <a:gd name="connsiteX2" fmla="*/ 1775518 w 1844490"/>
              <a:gd name="connsiteY2" fmla="*/ 764309 h 876960"/>
              <a:gd name="connsiteX3" fmla="*/ 0 w 1844490"/>
              <a:gd name="connsiteY3" fmla="*/ 876960 h 876960"/>
              <a:gd name="connsiteX4" fmla="*/ 0 w 1844490"/>
              <a:gd name="connsiteY4" fmla="*/ 0 h 876960"/>
              <a:gd name="connsiteX0" fmla="*/ 2989 w 1847479"/>
              <a:gd name="connsiteY0" fmla="*/ 0 h 764309"/>
              <a:gd name="connsiteX1" fmla="*/ 1847479 w 1847479"/>
              <a:gd name="connsiteY1" fmla="*/ 3578 h 764309"/>
              <a:gd name="connsiteX2" fmla="*/ 1778507 w 1847479"/>
              <a:gd name="connsiteY2" fmla="*/ 764309 h 764309"/>
              <a:gd name="connsiteX3" fmla="*/ 0 w 1847479"/>
              <a:gd name="connsiteY3" fmla="*/ 614961 h 764309"/>
              <a:gd name="connsiteX4" fmla="*/ 2989 w 1847479"/>
              <a:gd name="connsiteY4" fmla="*/ 0 h 764309"/>
              <a:gd name="connsiteX0" fmla="*/ 2989 w 1846073"/>
              <a:gd name="connsiteY0" fmla="*/ 0 h 764309"/>
              <a:gd name="connsiteX1" fmla="*/ 1846073 w 1846073"/>
              <a:gd name="connsiteY1" fmla="*/ 20144 h 764309"/>
              <a:gd name="connsiteX2" fmla="*/ 1778507 w 1846073"/>
              <a:gd name="connsiteY2" fmla="*/ 764309 h 764309"/>
              <a:gd name="connsiteX3" fmla="*/ 0 w 1846073"/>
              <a:gd name="connsiteY3" fmla="*/ 614961 h 764309"/>
              <a:gd name="connsiteX4" fmla="*/ 2989 w 1846073"/>
              <a:gd name="connsiteY4" fmla="*/ 0 h 764309"/>
              <a:gd name="connsiteX0" fmla="*/ 2989 w 1867691"/>
              <a:gd name="connsiteY0" fmla="*/ 0 h 764309"/>
              <a:gd name="connsiteX1" fmla="*/ 1867691 w 1867691"/>
              <a:gd name="connsiteY1" fmla="*/ 27541 h 764309"/>
              <a:gd name="connsiteX2" fmla="*/ 1778507 w 1867691"/>
              <a:gd name="connsiteY2" fmla="*/ 764309 h 764309"/>
              <a:gd name="connsiteX3" fmla="*/ 0 w 1867691"/>
              <a:gd name="connsiteY3" fmla="*/ 614961 h 764309"/>
              <a:gd name="connsiteX4" fmla="*/ 2989 w 1867691"/>
              <a:gd name="connsiteY4" fmla="*/ 0 h 764309"/>
              <a:gd name="connsiteX0" fmla="*/ 2989 w 1867691"/>
              <a:gd name="connsiteY0" fmla="*/ 0 h 759724"/>
              <a:gd name="connsiteX1" fmla="*/ 1867691 w 1867691"/>
              <a:gd name="connsiteY1" fmla="*/ 27541 h 759724"/>
              <a:gd name="connsiteX2" fmla="*/ 1790020 w 1867691"/>
              <a:gd name="connsiteY2" fmla="*/ 759724 h 759724"/>
              <a:gd name="connsiteX3" fmla="*/ 0 w 1867691"/>
              <a:gd name="connsiteY3" fmla="*/ 614961 h 759724"/>
              <a:gd name="connsiteX4" fmla="*/ 2989 w 1867691"/>
              <a:gd name="connsiteY4" fmla="*/ 0 h 759724"/>
              <a:gd name="connsiteX0" fmla="*/ 2989 w 1867691"/>
              <a:gd name="connsiteY0" fmla="*/ 0 h 777696"/>
              <a:gd name="connsiteX1" fmla="*/ 1867691 w 1867691"/>
              <a:gd name="connsiteY1" fmla="*/ 27541 h 777696"/>
              <a:gd name="connsiteX2" fmla="*/ 1805179 w 1867691"/>
              <a:gd name="connsiteY2" fmla="*/ 777696 h 777696"/>
              <a:gd name="connsiteX3" fmla="*/ 0 w 1867691"/>
              <a:gd name="connsiteY3" fmla="*/ 614961 h 777696"/>
              <a:gd name="connsiteX4" fmla="*/ 2989 w 1867691"/>
              <a:gd name="connsiteY4" fmla="*/ 0 h 777696"/>
              <a:gd name="connsiteX0" fmla="*/ 4395 w 1869097"/>
              <a:gd name="connsiteY0" fmla="*/ 0 h 777696"/>
              <a:gd name="connsiteX1" fmla="*/ 1869097 w 1869097"/>
              <a:gd name="connsiteY1" fmla="*/ 27541 h 777696"/>
              <a:gd name="connsiteX2" fmla="*/ 1806585 w 1869097"/>
              <a:gd name="connsiteY2" fmla="*/ 777696 h 777696"/>
              <a:gd name="connsiteX3" fmla="*/ 0 w 1869097"/>
              <a:gd name="connsiteY3" fmla="*/ 631527 h 777696"/>
              <a:gd name="connsiteX4" fmla="*/ 4395 w 1869097"/>
              <a:gd name="connsiteY4" fmla="*/ 0 h 777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97" h="777696">
                <a:moveTo>
                  <a:pt x="4395" y="0"/>
                </a:moveTo>
                <a:lnTo>
                  <a:pt x="1869097" y="27541"/>
                </a:lnTo>
                <a:lnTo>
                  <a:pt x="1806585" y="777696"/>
                </a:lnTo>
                <a:lnTo>
                  <a:pt x="0" y="631527"/>
                </a:lnTo>
                <a:cubicBezTo>
                  <a:pt x="996" y="426540"/>
                  <a:pt x="3399" y="204987"/>
                  <a:pt x="4395"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dirty="0">
              <a:latin typeface="Calibri" pitchFamily="34" charset="0"/>
            </a:endParaRPr>
          </a:p>
        </p:txBody>
      </p:sp>
      <p:pic>
        <p:nvPicPr>
          <p:cNvPr id="7" name="Grafik 6" descr="evvc_Logo_4c_ohne claim_weiss.png">
            <a:extLst>
              <a:ext uri="{FF2B5EF4-FFF2-40B4-BE49-F238E27FC236}">
                <a16:creationId xmlns:a16="http://schemas.microsoft.com/office/drawing/2014/main" id="{026CA006-7B15-6244-A347-B30C6DD0133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31509" y="6467103"/>
            <a:ext cx="1098481" cy="190317"/>
          </a:xfrm>
          <a:prstGeom prst="rect">
            <a:avLst/>
          </a:prstGeom>
        </p:spPr>
      </p:pic>
      <p:sp>
        <p:nvSpPr>
          <p:cNvPr id="5" name="Rechteck 6">
            <a:extLst>
              <a:ext uri="{FF2B5EF4-FFF2-40B4-BE49-F238E27FC236}">
                <a16:creationId xmlns:a16="http://schemas.microsoft.com/office/drawing/2014/main" id="{CBF1AD77-1CC8-1041-85A4-67AD3B666283}"/>
              </a:ext>
            </a:extLst>
          </p:cNvPr>
          <p:cNvSpPr/>
          <p:nvPr userDrawn="1"/>
        </p:nvSpPr>
        <p:spPr>
          <a:xfrm rot="21308882">
            <a:off x="9574927" y="454332"/>
            <a:ext cx="2693594" cy="1614911"/>
          </a:xfrm>
          <a:custGeom>
            <a:avLst/>
            <a:gdLst>
              <a:gd name="connsiteX0" fmla="*/ 0 w 3360149"/>
              <a:gd name="connsiteY0" fmla="*/ 0 h 1599221"/>
              <a:gd name="connsiteX1" fmla="*/ 3360149 w 3360149"/>
              <a:gd name="connsiteY1" fmla="*/ 0 h 1599221"/>
              <a:gd name="connsiteX2" fmla="*/ 3360149 w 3360149"/>
              <a:gd name="connsiteY2" fmla="*/ 1599221 h 1599221"/>
              <a:gd name="connsiteX3" fmla="*/ 0 w 3360149"/>
              <a:gd name="connsiteY3" fmla="*/ 1599221 h 1599221"/>
              <a:gd name="connsiteX4" fmla="*/ 0 w 3360149"/>
              <a:gd name="connsiteY4" fmla="*/ 0 h 1599221"/>
              <a:gd name="connsiteX0" fmla="*/ 0 w 3360149"/>
              <a:gd name="connsiteY0" fmla="*/ 1678 h 1600899"/>
              <a:gd name="connsiteX1" fmla="*/ 2693594 w 3360149"/>
              <a:gd name="connsiteY1" fmla="*/ 0 h 1600899"/>
              <a:gd name="connsiteX2" fmla="*/ 3360149 w 3360149"/>
              <a:gd name="connsiteY2" fmla="*/ 1600899 h 1600899"/>
              <a:gd name="connsiteX3" fmla="*/ 0 w 3360149"/>
              <a:gd name="connsiteY3" fmla="*/ 1600899 h 1600899"/>
              <a:gd name="connsiteX4" fmla="*/ 0 w 3360149"/>
              <a:gd name="connsiteY4" fmla="*/ 1678 h 1600899"/>
              <a:gd name="connsiteX0" fmla="*/ 0 w 2693594"/>
              <a:gd name="connsiteY0" fmla="*/ 1678 h 1602568"/>
              <a:gd name="connsiteX1" fmla="*/ 2693594 w 2693594"/>
              <a:gd name="connsiteY1" fmla="*/ 0 h 1602568"/>
              <a:gd name="connsiteX2" fmla="*/ 2548205 w 2693594"/>
              <a:gd name="connsiteY2" fmla="*/ 1602568 h 1602568"/>
              <a:gd name="connsiteX3" fmla="*/ 0 w 2693594"/>
              <a:gd name="connsiteY3" fmla="*/ 1600899 h 1602568"/>
              <a:gd name="connsiteX4" fmla="*/ 0 w 2693594"/>
              <a:gd name="connsiteY4" fmla="*/ 1678 h 1602568"/>
              <a:gd name="connsiteX0" fmla="*/ 0 w 2693594"/>
              <a:gd name="connsiteY0" fmla="*/ 1678 h 1614911"/>
              <a:gd name="connsiteX1" fmla="*/ 2693594 w 2693594"/>
              <a:gd name="connsiteY1" fmla="*/ 0 h 1614911"/>
              <a:gd name="connsiteX2" fmla="*/ 2555001 w 2693594"/>
              <a:gd name="connsiteY2" fmla="*/ 1614911 h 1614911"/>
              <a:gd name="connsiteX3" fmla="*/ 0 w 2693594"/>
              <a:gd name="connsiteY3" fmla="*/ 1600899 h 1614911"/>
              <a:gd name="connsiteX4" fmla="*/ 0 w 2693594"/>
              <a:gd name="connsiteY4" fmla="*/ 1678 h 161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594" h="1614911">
                <a:moveTo>
                  <a:pt x="0" y="1678"/>
                </a:moveTo>
                <a:lnTo>
                  <a:pt x="2693594" y="0"/>
                </a:lnTo>
                <a:lnTo>
                  <a:pt x="2555001" y="1614911"/>
                </a:lnTo>
                <a:lnTo>
                  <a:pt x="0" y="1600899"/>
                </a:lnTo>
                <a:lnTo>
                  <a:pt x="0" y="1678"/>
                </a:lnTo>
                <a:close/>
              </a:path>
            </a:pathLst>
          </a:custGeom>
          <a:solidFill>
            <a:srgbClr val="BC2A0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dirty="0">
              <a:latin typeface="Calibri" pitchFamily="34" charset="0"/>
            </a:endParaRPr>
          </a:p>
        </p:txBody>
      </p:sp>
      <p:sp>
        <p:nvSpPr>
          <p:cNvPr id="6" name="Rechteck 8">
            <a:extLst>
              <a:ext uri="{FF2B5EF4-FFF2-40B4-BE49-F238E27FC236}">
                <a16:creationId xmlns:a16="http://schemas.microsoft.com/office/drawing/2014/main" id="{67826F21-AB9C-234E-BDAD-7EE613203525}"/>
              </a:ext>
            </a:extLst>
          </p:cNvPr>
          <p:cNvSpPr/>
          <p:nvPr userDrawn="1"/>
        </p:nvSpPr>
        <p:spPr>
          <a:xfrm rot="21308882">
            <a:off x="10281482" y="2032049"/>
            <a:ext cx="1940415" cy="439179"/>
          </a:xfrm>
          <a:custGeom>
            <a:avLst/>
            <a:gdLst>
              <a:gd name="connsiteX0" fmla="*/ 0 w 1948202"/>
              <a:gd name="connsiteY0" fmla="*/ 0 h 438518"/>
              <a:gd name="connsiteX1" fmla="*/ 1948202 w 1948202"/>
              <a:gd name="connsiteY1" fmla="*/ 0 h 438518"/>
              <a:gd name="connsiteX2" fmla="*/ 1948202 w 1948202"/>
              <a:gd name="connsiteY2" fmla="*/ 438518 h 438518"/>
              <a:gd name="connsiteX3" fmla="*/ 0 w 1948202"/>
              <a:gd name="connsiteY3" fmla="*/ 438518 h 438518"/>
              <a:gd name="connsiteX4" fmla="*/ 0 w 1948202"/>
              <a:gd name="connsiteY4" fmla="*/ 0 h 438518"/>
              <a:gd name="connsiteX0" fmla="*/ 0 w 1948202"/>
              <a:gd name="connsiteY0" fmla="*/ 661 h 439179"/>
              <a:gd name="connsiteX1" fmla="*/ 1940415 w 1948202"/>
              <a:gd name="connsiteY1" fmla="*/ 0 h 439179"/>
              <a:gd name="connsiteX2" fmla="*/ 1948202 w 1948202"/>
              <a:gd name="connsiteY2" fmla="*/ 439179 h 439179"/>
              <a:gd name="connsiteX3" fmla="*/ 0 w 1948202"/>
              <a:gd name="connsiteY3" fmla="*/ 439179 h 439179"/>
              <a:gd name="connsiteX4" fmla="*/ 0 w 1948202"/>
              <a:gd name="connsiteY4" fmla="*/ 661 h 439179"/>
              <a:gd name="connsiteX0" fmla="*/ 0 w 1940415"/>
              <a:gd name="connsiteY0" fmla="*/ 661 h 439179"/>
              <a:gd name="connsiteX1" fmla="*/ 1940415 w 1940415"/>
              <a:gd name="connsiteY1" fmla="*/ 0 h 439179"/>
              <a:gd name="connsiteX2" fmla="*/ 1893360 w 1940415"/>
              <a:gd name="connsiteY2" fmla="*/ 438445 h 439179"/>
              <a:gd name="connsiteX3" fmla="*/ 0 w 1940415"/>
              <a:gd name="connsiteY3" fmla="*/ 439179 h 439179"/>
              <a:gd name="connsiteX4" fmla="*/ 0 w 1940415"/>
              <a:gd name="connsiteY4" fmla="*/ 661 h 439179"/>
              <a:gd name="connsiteX0" fmla="*/ 0 w 1940415"/>
              <a:gd name="connsiteY0" fmla="*/ 661 h 439179"/>
              <a:gd name="connsiteX1" fmla="*/ 1940415 w 1940415"/>
              <a:gd name="connsiteY1" fmla="*/ 0 h 439179"/>
              <a:gd name="connsiteX2" fmla="*/ 1897253 w 1940415"/>
              <a:gd name="connsiteY2" fmla="*/ 438776 h 439179"/>
              <a:gd name="connsiteX3" fmla="*/ 0 w 1940415"/>
              <a:gd name="connsiteY3" fmla="*/ 439179 h 439179"/>
              <a:gd name="connsiteX4" fmla="*/ 0 w 1940415"/>
              <a:gd name="connsiteY4" fmla="*/ 661 h 439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415" h="439179">
                <a:moveTo>
                  <a:pt x="0" y="661"/>
                </a:moveTo>
                <a:lnTo>
                  <a:pt x="1940415" y="0"/>
                </a:lnTo>
                <a:lnTo>
                  <a:pt x="1897253" y="438776"/>
                </a:lnTo>
                <a:lnTo>
                  <a:pt x="0" y="439179"/>
                </a:lnTo>
                <a:lnTo>
                  <a:pt x="0" y="661"/>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dirty="0">
              <a:latin typeface="Calibri" pitchFamily="34" charset="0"/>
            </a:endParaRPr>
          </a:p>
        </p:txBody>
      </p:sp>
      <p:sp>
        <p:nvSpPr>
          <p:cNvPr id="8" name="Rechteck 9">
            <a:extLst>
              <a:ext uri="{FF2B5EF4-FFF2-40B4-BE49-F238E27FC236}">
                <a16:creationId xmlns:a16="http://schemas.microsoft.com/office/drawing/2014/main" id="{264A1441-DF14-E041-9600-71993323E975}"/>
              </a:ext>
            </a:extLst>
          </p:cNvPr>
          <p:cNvSpPr/>
          <p:nvPr userDrawn="1"/>
        </p:nvSpPr>
        <p:spPr>
          <a:xfrm rot="21308882">
            <a:off x="9844249" y="-122946"/>
            <a:ext cx="2362987" cy="570828"/>
          </a:xfrm>
          <a:custGeom>
            <a:avLst/>
            <a:gdLst>
              <a:gd name="connsiteX0" fmla="*/ 0 w 3133579"/>
              <a:gd name="connsiteY0" fmla="*/ 0 h 653990"/>
              <a:gd name="connsiteX1" fmla="*/ 3133579 w 3133579"/>
              <a:gd name="connsiteY1" fmla="*/ 0 h 653990"/>
              <a:gd name="connsiteX2" fmla="*/ 3133579 w 3133579"/>
              <a:gd name="connsiteY2" fmla="*/ 653990 h 653990"/>
              <a:gd name="connsiteX3" fmla="*/ 0 w 3133579"/>
              <a:gd name="connsiteY3" fmla="*/ 653990 h 653990"/>
              <a:gd name="connsiteX4" fmla="*/ 0 w 3133579"/>
              <a:gd name="connsiteY4" fmla="*/ 0 h 653990"/>
              <a:gd name="connsiteX0" fmla="*/ 0 w 3133579"/>
              <a:gd name="connsiteY0" fmla="*/ 0 h 653990"/>
              <a:gd name="connsiteX1" fmla="*/ 2431197 w 3133579"/>
              <a:gd name="connsiteY1" fmla="*/ 219283 h 653990"/>
              <a:gd name="connsiteX2" fmla="*/ 3133579 w 3133579"/>
              <a:gd name="connsiteY2" fmla="*/ 653990 h 653990"/>
              <a:gd name="connsiteX3" fmla="*/ 0 w 3133579"/>
              <a:gd name="connsiteY3" fmla="*/ 653990 h 653990"/>
              <a:gd name="connsiteX4" fmla="*/ 0 w 3133579"/>
              <a:gd name="connsiteY4" fmla="*/ 0 h 653990"/>
              <a:gd name="connsiteX0" fmla="*/ 0 w 2431197"/>
              <a:gd name="connsiteY0" fmla="*/ 0 h 653990"/>
              <a:gd name="connsiteX1" fmla="*/ 2431197 w 2431197"/>
              <a:gd name="connsiteY1" fmla="*/ 219283 h 653990"/>
              <a:gd name="connsiteX2" fmla="*/ 2360070 w 2431197"/>
              <a:gd name="connsiteY2" fmla="*/ 651309 h 653990"/>
              <a:gd name="connsiteX3" fmla="*/ 0 w 2431197"/>
              <a:gd name="connsiteY3" fmla="*/ 653990 h 653990"/>
              <a:gd name="connsiteX4" fmla="*/ 0 w 2431197"/>
              <a:gd name="connsiteY4" fmla="*/ 0 h 653990"/>
              <a:gd name="connsiteX0" fmla="*/ 18457 w 2431197"/>
              <a:gd name="connsiteY0" fmla="*/ 0 h 553457"/>
              <a:gd name="connsiteX1" fmla="*/ 2431197 w 2431197"/>
              <a:gd name="connsiteY1" fmla="*/ 118750 h 553457"/>
              <a:gd name="connsiteX2" fmla="*/ 2360070 w 2431197"/>
              <a:gd name="connsiteY2" fmla="*/ 550776 h 553457"/>
              <a:gd name="connsiteX3" fmla="*/ 0 w 2431197"/>
              <a:gd name="connsiteY3" fmla="*/ 553457 h 553457"/>
              <a:gd name="connsiteX4" fmla="*/ 18457 w 2431197"/>
              <a:gd name="connsiteY4" fmla="*/ 0 h 553457"/>
              <a:gd name="connsiteX0" fmla="*/ 18457 w 2380468"/>
              <a:gd name="connsiteY0" fmla="*/ 0 h 553457"/>
              <a:gd name="connsiteX1" fmla="*/ 2380468 w 2380468"/>
              <a:gd name="connsiteY1" fmla="*/ 186419 h 553457"/>
              <a:gd name="connsiteX2" fmla="*/ 2360070 w 2380468"/>
              <a:gd name="connsiteY2" fmla="*/ 550776 h 553457"/>
              <a:gd name="connsiteX3" fmla="*/ 0 w 2380468"/>
              <a:gd name="connsiteY3" fmla="*/ 553457 h 553457"/>
              <a:gd name="connsiteX4" fmla="*/ 18457 w 2380468"/>
              <a:gd name="connsiteY4" fmla="*/ 0 h 553457"/>
              <a:gd name="connsiteX0" fmla="*/ 18457 w 2375918"/>
              <a:gd name="connsiteY0" fmla="*/ 0 h 553457"/>
              <a:gd name="connsiteX1" fmla="*/ 2375918 w 2375918"/>
              <a:gd name="connsiteY1" fmla="*/ 240015 h 553457"/>
              <a:gd name="connsiteX2" fmla="*/ 2360070 w 2375918"/>
              <a:gd name="connsiteY2" fmla="*/ 550776 h 553457"/>
              <a:gd name="connsiteX3" fmla="*/ 0 w 2375918"/>
              <a:gd name="connsiteY3" fmla="*/ 553457 h 553457"/>
              <a:gd name="connsiteX4" fmla="*/ 18457 w 2375918"/>
              <a:gd name="connsiteY4" fmla="*/ 0 h 553457"/>
              <a:gd name="connsiteX0" fmla="*/ 18457 w 2362987"/>
              <a:gd name="connsiteY0" fmla="*/ 0 h 553457"/>
              <a:gd name="connsiteX1" fmla="*/ 2362987 w 2362987"/>
              <a:gd name="connsiteY1" fmla="*/ 207543 h 553457"/>
              <a:gd name="connsiteX2" fmla="*/ 2360070 w 2362987"/>
              <a:gd name="connsiteY2" fmla="*/ 550776 h 553457"/>
              <a:gd name="connsiteX3" fmla="*/ 0 w 2362987"/>
              <a:gd name="connsiteY3" fmla="*/ 553457 h 553457"/>
              <a:gd name="connsiteX4" fmla="*/ 18457 w 2362987"/>
              <a:gd name="connsiteY4" fmla="*/ 0 h 553457"/>
              <a:gd name="connsiteX0" fmla="*/ 18457 w 2362987"/>
              <a:gd name="connsiteY0" fmla="*/ 0 h 553457"/>
              <a:gd name="connsiteX1" fmla="*/ 2362987 w 2362987"/>
              <a:gd name="connsiteY1" fmla="*/ 207543 h 553457"/>
              <a:gd name="connsiteX2" fmla="*/ 2305228 w 2362987"/>
              <a:gd name="connsiteY2" fmla="*/ 550043 h 553457"/>
              <a:gd name="connsiteX3" fmla="*/ 0 w 2362987"/>
              <a:gd name="connsiteY3" fmla="*/ 553457 h 553457"/>
              <a:gd name="connsiteX4" fmla="*/ 18457 w 2362987"/>
              <a:gd name="connsiteY4" fmla="*/ 0 h 553457"/>
              <a:gd name="connsiteX0" fmla="*/ 18457 w 2362987"/>
              <a:gd name="connsiteY0" fmla="*/ 0 h 553457"/>
              <a:gd name="connsiteX1" fmla="*/ 2362987 w 2362987"/>
              <a:gd name="connsiteY1" fmla="*/ 207543 h 553457"/>
              <a:gd name="connsiteX2" fmla="*/ 2332814 w 2362987"/>
              <a:gd name="connsiteY2" fmla="*/ 548463 h 553457"/>
              <a:gd name="connsiteX3" fmla="*/ 0 w 2362987"/>
              <a:gd name="connsiteY3" fmla="*/ 553457 h 553457"/>
              <a:gd name="connsiteX4" fmla="*/ 18457 w 2362987"/>
              <a:gd name="connsiteY4" fmla="*/ 0 h 553457"/>
              <a:gd name="connsiteX0" fmla="*/ 18457 w 2362987"/>
              <a:gd name="connsiteY0" fmla="*/ 0 h 553457"/>
              <a:gd name="connsiteX1" fmla="*/ 2362987 w 2362987"/>
              <a:gd name="connsiteY1" fmla="*/ 207543 h 553457"/>
              <a:gd name="connsiteX2" fmla="*/ 2332814 w 2362987"/>
              <a:gd name="connsiteY2" fmla="*/ 548463 h 553457"/>
              <a:gd name="connsiteX3" fmla="*/ 0 w 2362987"/>
              <a:gd name="connsiteY3" fmla="*/ 553457 h 553457"/>
              <a:gd name="connsiteX4" fmla="*/ 18457 w 2362987"/>
              <a:gd name="connsiteY4" fmla="*/ 0 h 553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987" h="553457">
                <a:moveTo>
                  <a:pt x="18457" y="0"/>
                </a:moveTo>
                <a:lnTo>
                  <a:pt x="2362987" y="207543"/>
                </a:lnTo>
                <a:cubicBezTo>
                  <a:pt x="2362015" y="321954"/>
                  <a:pt x="2323209" y="558650"/>
                  <a:pt x="2332814" y="548463"/>
                </a:cubicBezTo>
                <a:lnTo>
                  <a:pt x="0" y="553457"/>
                </a:lnTo>
                <a:lnTo>
                  <a:pt x="18457"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dirty="0">
              <a:latin typeface="Calibri" pitchFamily="34" charset="0"/>
            </a:endParaRPr>
          </a:p>
        </p:txBody>
      </p:sp>
      <p:pic>
        <p:nvPicPr>
          <p:cNvPr id="9" name="Grafik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92626" y="869306"/>
            <a:ext cx="1737364" cy="758954"/>
          </a:xfrm>
          <a:prstGeom prst="rect">
            <a:avLst/>
          </a:prstGeom>
        </p:spPr>
      </p:pic>
    </p:spTree>
    <p:extLst>
      <p:ext uri="{BB962C8B-B14F-4D97-AF65-F5344CB8AC3E}">
        <p14:creationId xmlns:p14="http://schemas.microsoft.com/office/powerpoint/2010/main" val="3114345339"/>
      </p:ext>
    </p:extLst>
  </p:cSld>
  <p:clrMap bg1="lt1" tx1="dk1" bg2="lt2" tx2="dk2" accent1="accent1" accent2="accent2" accent3="accent3" accent4="accent4" accent5="accent5" accent6="accent6" hlink="hlink" folHlink="folHlink"/>
  <p:sldLayoutIdLst>
    <p:sldLayoutId id="214748365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0"/>
            <a:ext cx="12192000" cy="1138335"/>
          </a:xfrm>
          <a:prstGeom prst="rect">
            <a:avLst/>
          </a:prstGeom>
          <a:solidFill>
            <a:srgbClr val="F59D10"/>
          </a:solidFill>
          <a:ln>
            <a:noFill/>
          </a:ln>
          <a:effectLst>
            <a:outerShdw blurRad="508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639009" y="310398"/>
            <a:ext cx="2117562" cy="517538"/>
          </a:xfrm>
          <a:prstGeom prst="rect">
            <a:avLst/>
          </a:prstGeom>
        </p:spPr>
      </p:pic>
    </p:spTree>
    <p:extLst>
      <p:ext uri="{BB962C8B-B14F-4D97-AF65-F5344CB8AC3E}">
        <p14:creationId xmlns:p14="http://schemas.microsoft.com/office/powerpoint/2010/main" val="3023887790"/>
      </p:ext>
    </p:extLst>
  </p:cSld>
  <p:clrMap bg1="lt1" tx1="dk1" bg2="lt2" tx2="dk2" accent1="accent1" accent2="accent2" accent3="accent3" accent4="accent4" accent5="accent5" accent6="accent6" hlink="hlink" folHlink="folHlink"/>
  <p:sldLayoutIdLst>
    <p:sldLayoutId id="2147483674"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eck 10"/>
          <p:cNvSpPr/>
          <p:nvPr/>
        </p:nvSpPr>
        <p:spPr>
          <a:xfrm>
            <a:off x="0" y="0"/>
            <a:ext cx="12192000" cy="5943600"/>
          </a:xfrm>
          <a:prstGeom prst="rect">
            <a:avLst/>
          </a:prstGeom>
          <a:solidFill>
            <a:srgbClr val="F59D10"/>
          </a:solidFill>
          <a:ln>
            <a:noFill/>
          </a:ln>
          <a:effectLst>
            <a:outerShdw blurRad="101600" dist="50800" dir="5400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0" y="7033"/>
            <a:ext cx="12192000" cy="5936567"/>
          </a:xfrm>
          <a:prstGeom prst="rect">
            <a:avLst/>
          </a:prstGeom>
        </p:spPr>
      </p:pic>
    </p:spTree>
    <p:extLst>
      <p:ext uri="{BB962C8B-B14F-4D97-AF65-F5344CB8AC3E}">
        <p14:creationId xmlns:p14="http://schemas.microsoft.com/office/powerpoint/2010/main" val="11835205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00000"/>
        </a:solidFill>
        <a:effectLst/>
      </p:bgPr>
    </p:bg>
    <p:spTree>
      <p:nvGrpSpPr>
        <p:cNvPr id="1" name=""/>
        <p:cNvGrpSpPr/>
        <p:nvPr/>
      </p:nvGrpSpPr>
      <p:grpSpPr>
        <a:xfrm>
          <a:off x="0" y="0"/>
          <a:ext cx="0" cy="0"/>
          <a:chOff x="0" y="0"/>
          <a:chExt cx="0" cy="0"/>
        </a:xfrm>
      </p:grpSpPr>
      <p:sp>
        <p:nvSpPr>
          <p:cNvPr id="4" name="Rechteck 14">
            <a:extLst>
              <a:ext uri="{FF2B5EF4-FFF2-40B4-BE49-F238E27FC236}">
                <a16:creationId xmlns:a16="http://schemas.microsoft.com/office/drawing/2014/main" id="{6106FF4D-30AC-CD4C-B19B-97756A362211}"/>
              </a:ext>
            </a:extLst>
          </p:cNvPr>
          <p:cNvSpPr/>
          <p:nvPr userDrawn="1"/>
        </p:nvSpPr>
        <p:spPr>
          <a:xfrm rot="21308882">
            <a:off x="10378312" y="6164615"/>
            <a:ext cx="1869097" cy="777696"/>
          </a:xfrm>
          <a:custGeom>
            <a:avLst/>
            <a:gdLst>
              <a:gd name="connsiteX0" fmla="*/ 0 w 2062391"/>
              <a:gd name="connsiteY0" fmla="*/ 0 h 876960"/>
              <a:gd name="connsiteX1" fmla="*/ 2062391 w 2062391"/>
              <a:gd name="connsiteY1" fmla="*/ 0 h 876960"/>
              <a:gd name="connsiteX2" fmla="*/ 2062391 w 2062391"/>
              <a:gd name="connsiteY2" fmla="*/ 876960 h 876960"/>
              <a:gd name="connsiteX3" fmla="*/ 0 w 2062391"/>
              <a:gd name="connsiteY3" fmla="*/ 876960 h 876960"/>
              <a:gd name="connsiteX4" fmla="*/ 0 w 2062391"/>
              <a:gd name="connsiteY4" fmla="*/ 0 h 876960"/>
              <a:gd name="connsiteX0" fmla="*/ 0 w 2062391"/>
              <a:gd name="connsiteY0" fmla="*/ 0 h 876960"/>
              <a:gd name="connsiteX1" fmla="*/ 1844490 w 2062391"/>
              <a:gd name="connsiteY1" fmla="*/ 3578 h 876960"/>
              <a:gd name="connsiteX2" fmla="*/ 2062391 w 2062391"/>
              <a:gd name="connsiteY2" fmla="*/ 876960 h 876960"/>
              <a:gd name="connsiteX3" fmla="*/ 0 w 2062391"/>
              <a:gd name="connsiteY3" fmla="*/ 876960 h 876960"/>
              <a:gd name="connsiteX4" fmla="*/ 0 w 2062391"/>
              <a:gd name="connsiteY4" fmla="*/ 0 h 876960"/>
              <a:gd name="connsiteX0" fmla="*/ 0 w 1844490"/>
              <a:gd name="connsiteY0" fmla="*/ 0 h 876960"/>
              <a:gd name="connsiteX1" fmla="*/ 1844490 w 1844490"/>
              <a:gd name="connsiteY1" fmla="*/ 3578 h 876960"/>
              <a:gd name="connsiteX2" fmla="*/ 1778442 w 1844490"/>
              <a:gd name="connsiteY2" fmla="*/ 729868 h 876960"/>
              <a:gd name="connsiteX3" fmla="*/ 0 w 1844490"/>
              <a:gd name="connsiteY3" fmla="*/ 876960 h 876960"/>
              <a:gd name="connsiteX4" fmla="*/ 0 w 1844490"/>
              <a:gd name="connsiteY4" fmla="*/ 0 h 876960"/>
              <a:gd name="connsiteX0" fmla="*/ 0 w 1844490"/>
              <a:gd name="connsiteY0" fmla="*/ 0 h 876960"/>
              <a:gd name="connsiteX1" fmla="*/ 1844490 w 1844490"/>
              <a:gd name="connsiteY1" fmla="*/ 3578 h 876960"/>
              <a:gd name="connsiteX2" fmla="*/ 1775518 w 1844490"/>
              <a:gd name="connsiteY2" fmla="*/ 764309 h 876960"/>
              <a:gd name="connsiteX3" fmla="*/ 0 w 1844490"/>
              <a:gd name="connsiteY3" fmla="*/ 876960 h 876960"/>
              <a:gd name="connsiteX4" fmla="*/ 0 w 1844490"/>
              <a:gd name="connsiteY4" fmla="*/ 0 h 876960"/>
              <a:gd name="connsiteX0" fmla="*/ 2989 w 1847479"/>
              <a:gd name="connsiteY0" fmla="*/ 0 h 764309"/>
              <a:gd name="connsiteX1" fmla="*/ 1847479 w 1847479"/>
              <a:gd name="connsiteY1" fmla="*/ 3578 h 764309"/>
              <a:gd name="connsiteX2" fmla="*/ 1778507 w 1847479"/>
              <a:gd name="connsiteY2" fmla="*/ 764309 h 764309"/>
              <a:gd name="connsiteX3" fmla="*/ 0 w 1847479"/>
              <a:gd name="connsiteY3" fmla="*/ 614961 h 764309"/>
              <a:gd name="connsiteX4" fmla="*/ 2989 w 1847479"/>
              <a:gd name="connsiteY4" fmla="*/ 0 h 764309"/>
              <a:gd name="connsiteX0" fmla="*/ 2989 w 1846073"/>
              <a:gd name="connsiteY0" fmla="*/ 0 h 764309"/>
              <a:gd name="connsiteX1" fmla="*/ 1846073 w 1846073"/>
              <a:gd name="connsiteY1" fmla="*/ 20144 h 764309"/>
              <a:gd name="connsiteX2" fmla="*/ 1778507 w 1846073"/>
              <a:gd name="connsiteY2" fmla="*/ 764309 h 764309"/>
              <a:gd name="connsiteX3" fmla="*/ 0 w 1846073"/>
              <a:gd name="connsiteY3" fmla="*/ 614961 h 764309"/>
              <a:gd name="connsiteX4" fmla="*/ 2989 w 1846073"/>
              <a:gd name="connsiteY4" fmla="*/ 0 h 764309"/>
              <a:gd name="connsiteX0" fmla="*/ 2989 w 1867691"/>
              <a:gd name="connsiteY0" fmla="*/ 0 h 764309"/>
              <a:gd name="connsiteX1" fmla="*/ 1867691 w 1867691"/>
              <a:gd name="connsiteY1" fmla="*/ 27541 h 764309"/>
              <a:gd name="connsiteX2" fmla="*/ 1778507 w 1867691"/>
              <a:gd name="connsiteY2" fmla="*/ 764309 h 764309"/>
              <a:gd name="connsiteX3" fmla="*/ 0 w 1867691"/>
              <a:gd name="connsiteY3" fmla="*/ 614961 h 764309"/>
              <a:gd name="connsiteX4" fmla="*/ 2989 w 1867691"/>
              <a:gd name="connsiteY4" fmla="*/ 0 h 764309"/>
              <a:gd name="connsiteX0" fmla="*/ 2989 w 1867691"/>
              <a:gd name="connsiteY0" fmla="*/ 0 h 759724"/>
              <a:gd name="connsiteX1" fmla="*/ 1867691 w 1867691"/>
              <a:gd name="connsiteY1" fmla="*/ 27541 h 759724"/>
              <a:gd name="connsiteX2" fmla="*/ 1790020 w 1867691"/>
              <a:gd name="connsiteY2" fmla="*/ 759724 h 759724"/>
              <a:gd name="connsiteX3" fmla="*/ 0 w 1867691"/>
              <a:gd name="connsiteY3" fmla="*/ 614961 h 759724"/>
              <a:gd name="connsiteX4" fmla="*/ 2989 w 1867691"/>
              <a:gd name="connsiteY4" fmla="*/ 0 h 759724"/>
              <a:gd name="connsiteX0" fmla="*/ 2989 w 1867691"/>
              <a:gd name="connsiteY0" fmla="*/ 0 h 777696"/>
              <a:gd name="connsiteX1" fmla="*/ 1867691 w 1867691"/>
              <a:gd name="connsiteY1" fmla="*/ 27541 h 777696"/>
              <a:gd name="connsiteX2" fmla="*/ 1805179 w 1867691"/>
              <a:gd name="connsiteY2" fmla="*/ 777696 h 777696"/>
              <a:gd name="connsiteX3" fmla="*/ 0 w 1867691"/>
              <a:gd name="connsiteY3" fmla="*/ 614961 h 777696"/>
              <a:gd name="connsiteX4" fmla="*/ 2989 w 1867691"/>
              <a:gd name="connsiteY4" fmla="*/ 0 h 777696"/>
              <a:gd name="connsiteX0" fmla="*/ 4395 w 1869097"/>
              <a:gd name="connsiteY0" fmla="*/ 0 h 777696"/>
              <a:gd name="connsiteX1" fmla="*/ 1869097 w 1869097"/>
              <a:gd name="connsiteY1" fmla="*/ 27541 h 777696"/>
              <a:gd name="connsiteX2" fmla="*/ 1806585 w 1869097"/>
              <a:gd name="connsiteY2" fmla="*/ 777696 h 777696"/>
              <a:gd name="connsiteX3" fmla="*/ 0 w 1869097"/>
              <a:gd name="connsiteY3" fmla="*/ 631527 h 777696"/>
              <a:gd name="connsiteX4" fmla="*/ 4395 w 1869097"/>
              <a:gd name="connsiteY4" fmla="*/ 0 h 777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97" h="777696">
                <a:moveTo>
                  <a:pt x="4395" y="0"/>
                </a:moveTo>
                <a:lnTo>
                  <a:pt x="1869097" y="27541"/>
                </a:lnTo>
                <a:lnTo>
                  <a:pt x="1806585" y="777696"/>
                </a:lnTo>
                <a:lnTo>
                  <a:pt x="0" y="631527"/>
                </a:lnTo>
                <a:cubicBezTo>
                  <a:pt x="996" y="426540"/>
                  <a:pt x="3399" y="204987"/>
                  <a:pt x="4395"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de-DE" sz="1800" dirty="0">
              <a:latin typeface="Calibri" pitchFamily="34" charset="0"/>
            </a:endParaRPr>
          </a:p>
        </p:txBody>
      </p:sp>
      <p:pic>
        <p:nvPicPr>
          <p:cNvPr id="7" name="Grafik 6" descr="evvc_Logo_4c_ohne claim_weiss.png">
            <a:extLst>
              <a:ext uri="{FF2B5EF4-FFF2-40B4-BE49-F238E27FC236}">
                <a16:creationId xmlns:a16="http://schemas.microsoft.com/office/drawing/2014/main" id="{026CA006-7B15-6244-A347-B30C6DD0133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731510" y="6467104"/>
            <a:ext cx="1098481" cy="190317"/>
          </a:xfrm>
          <a:prstGeom prst="rect">
            <a:avLst/>
          </a:prstGeom>
        </p:spPr>
      </p:pic>
    </p:spTree>
    <p:extLst>
      <p:ext uri="{BB962C8B-B14F-4D97-AF65-F5344CB8AC3E}">
        <p14:creationId xmlns:p14="http://schemas.microsoft.com/office/powerpoint/2010/main" val="221109383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4EA6E22-9574-B149-87AD-6587974FB058}"/>
              </a:ext>
            </a:extLst>
          </p:cNvPr>
          <p:cNvSpPr/>
          <p:nvPr userDrawn="1"/>
        </p:nvSpPr>
        <p:spPr>
          <a:xfrm>
            <a:off x="0" y="2"/>
            <a:ext cx="12192000" cy="6857999"/>
          </a:xfrm>
          <a:prstGeom prst="rect">
            <a:avLst/>
          </a:prstGeom>
          <a:gradFill>
            <a:gsLst>
              <a:gs pos="0">
                <a:schemeClr val="accent1">
                  <a:lumMod val="5000"/>
                  <a:lumOff val="95000"/>
                </a:schemeClr>
              </a:gs>
              <a:gs pos="14000">
                <a:schemeClr val="bg1">
                  <a:lumMod val="98000"/>
                </a:schemeClr>
              </a:gs>
              <a:gs pos="80000">
                <a:schemeClr val="bg1">
                  <a:lumMod val="88000"/>
                </a:schemeClr>
              </a:gs>
              <a:gs pos="100000">
                <a:schemeClr val="bg1">
                  <a:lumMod val="84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5" name="Rechteck 14">
            <a:extLst>
              <a:ext uri="{FF2B5EF4-FFF2-40B4-BE49-F238E27FC236}">
                <a16:creationId xmlns:a16="http://schemas.microsoft.com/office/drawing/2014/main" id="{6106FF4D-30AC-CD4C-B19B-97756A362211}"/>
              </a:ext>
            </a:extLst>
          </p:cNvPr>
          <p:cNvSpPr/>
          <p:nvPr userDrawn="1"/>
        </p:nvSpPr>
        <p:spPr>
          <a:xfrm rot="21308882">
            <a:off x="10378312" y="6164615"/>
            <a:ext cx="1869097" cy="777696"/>
          </a:xfrm>
          <a:custGeom>
            <a:avLst/>
            <a:gdLst>
              <a:gd name="connsiteX0" fmla="*/ 0 w 2062391"/>
              <a:gd name="connsiteY0" fmla="*/ 0 h 876960"/>
              <a:gd name="connsiteX1" fmla="*/ 2062391 w 2062391"/>
              <a:gd name="connsiteY1" fmla="*/ 0 h 876960"/>
              <a:gd name="connsiteX2" fmla="*/ 2062391 w 2062391"/>
              <a:gd name="connsiteY2" fmla="*/ 876960 h 876960"/>
              <a:gd name="connsiteX3" fmla="*/ 0 w 2062391"/>
              <a:gd name="connsiteY3" fmla="*/ 876960 h 876960"/>
              <a:gd name="connsiteX4" fmla="*/ 0 w 2062391"/>
              <a:gd name="connsiteY4" fmla="*/ 0 h 876960"/>
              <a:gd name="connsiteX0" fmla="*/ 0 w 2062391"/>
              <a:gd name="connsiteY0" fmla="*/ 0 h 876960"/>
              <a:gd name="connsiteX1" fmla="*/ 1844490 w 2062391"/>
              <a:gd name="connsiteY1" fmla="*/ 3578 h 876960"/>
              <a:gd name="connsiteX2" fmla="*/ 2062391 w 2062391"/>
              <a:gd name="connsiteY2" fmla="*/ 876960 h 876960"/>
              <a:gd name="connsiteX3" fmla="*/ 0 w 2062391"/>
              <a:gd name="connsiteY3" fmla="*/ 876960 h 876960"/>
              <a:gd name="connsiteX4" fmla="*/ 0 w 2062391"/>
              <a:gd name="connsiteY4" fmla="*/ 0 h 876960"/>
              <a:gd name="connsiteX0" fmla="*/ 0 w 1844490"/>
              <a:gd name="connsiteY0" fmla="*/ 0 h 876960"/>
              <a:gd name="connsiteX1" fmla="*/ 1844490 w 1844490"/>
              <a:gd name="connsiteY1" fmla="*/ 3578 h 876960"/>
              <a:gd name="connsiteX2" fmla="*/ 1778442 w 1844490"/>
              <a:gd name="connsiteY2" fmla="*/ 729868 h 876960"/>
              <a:gd name="connsiteX3" fmla="*/ 0 w 1844490"/>
              <a:gd name="connsiteY3" fmla="*/ 876960 h 876960"/>
              <a:gd name="connsiteX4" fmla="*/ 0 w 1844490"/>
              <a:gd name="connsiteY4" fmla="*/ 0 h 876960"/>
              <a:gd name="connsiteX0" fmla="*/ 0 w 1844490"/>
              <a:gd name="connsiteY0" fmla="*/ 0 h 876960"/>
              <a:gd name="connsiteX1" fmla="*/ 1844490 w 1844490"/>
              <a:gd name="connsiteY1" fmla="*/ 3578 h 876960"/>
              <a:gd name="connsiteX2" fmla="*/ 1775518 w 1844490"/>
              <a:gd name="connsiteY2" fmla="*/ 764309 h 876960"/>
              <a:gd name="connsiteX3" fmla="*/ 0 w 1844490"/>
              <a:gd name="connsiteY3" fmla="*/ 876960 h 876960"/>
              <a:gd name="connsiteX4" fmla="*/ 0 w 1844490"/>
              <a:gd name="connsiteY4" fmla="*/ 0 h 876960"/>
              <a:gd name="connsiteX0" fmla="*/ 2989 w 1847479"/>
              <a:gd name="connsiteY0" fmla="*/ 0 h 764309"/>
              <a:gd name="connsiteX1" fmla="*/ 1847479 w 1847479"/>
              <a:gd name="connsiteY1" fmla="*/ 3578 h 764309"/>
              <a:gd name="connsiteX2" fmla="*/ 1778507 w 1847479"/>
              <a:gd name="connsiteY2" fmla="*/ 764309 h 764309"/>
              <a:gd name="connsiteX3" fmla="*/ 0 w 1847479"/>
              <a:gd name="connsiteY3" fmla="*/ 614961 h 764309"/>
              <a:gd name="connsiteX4" fmla="*/ 2989 w 1847479"/>
              <a:gd name="connsiteY4" fmla="*/ 0 h 764309"/>
              <a:gd name="connsiteX0" fmla="*/ 2989 w 1846073"/>
              <a:gd name="connsiteY0" fmla="*/ 0 h 764309"/>
              <a:gd name="connsiteX1" fmla="*/ 1846073 w 1846073"/>
              <a:gd name="connsiteY1" fmla="*/ 20144 h 764309"/>
              <a:gd name="connsiteX2" fmla="*/ 1778507 w 1846073"/>
              <a:gd name="connsiteY2" fmla="*/ 764309 h 764309"/>
              <a:gd name="connsiteX3" fmla="*/ 0 w 1846073"/>
              <a:gd name="connsiteY3" fmla="*/ 614961 h 764309"/>
              <a:gd name="connsiteX4" fmla="*/ 2989 w 1846073"/>
              <a:gd name="connsiteY4" fmla="*/ 0 h 764309"/>
              <a:gd name="connsiteX0" fmla="*/ 2989 w 1867691"/>
              <a:gd name="connsiteY0" fmla="*/ 0 h 764309"/>
              <a:gd name="connsiteX1" fmla="*/ 1867691 w 1867691"/>
              <a:gd name="connsiteY1" fmla="*/ 27541 h 764309"/>
              <a:gd name="connsiteX2" fmla="*/ 1778507 w 1867691"/>
              <a:gd name="connsiteY2" fmla="*/ 764309 h 764309"/>
              <a:gd name="connsiteX3" fmla="*/ 0 w 1867691"/>
              <a:gd name="connsiteY3" fmla="*/ 614961 h 764309"/>
              <a:gd name="connsiteX4" fmla="*/ 2989 w 1867691"/>
              <a:gd name="connsiteY4" fmla="*/ 0 h 764309"/>
              <a:gd name="connsiteX0" fmla="*/ 2989 w 1867691"/>
              <a:gd name="connsiteY0" fmla="*/ 0 h 759724"/>
              <a:gd name="connsiteX1" fmla="*/ 1867691 w 1867691"/>
              <a:gd name="connsiteY1" fmla="*/ 27541 h 759724"/>
              <a:gd name="connsiteX2" fmla="*/ 1790020 w 1867691"/>
              <a:gd name="connsiteY2" fmla="*/ 759724 h 759724"/>
              <a:gd name="connsiteX3" fmla="*/ 0 w 1867691"/>
              <a:gd name="connsiteY3" fmla="*/ 614961 h 759724"/>
              <a:gd name="connsiteX4" fmla="*/ 2989 w 1867691"/>
              <a:gd name="connsiteY4" fmla="*/ 0 h 759724"/>
              <a:gd name="connsiteX0" fmla="*/ 2989 w 1867691"/>
              <a:gd name="connsiteY0" fmla="*/ 0 h 777696"/>
              <a:gd name="connsiteX1" fmla="*/ 1867691 w 1867691"/>
              <a:gd name="connsiteY1" fmla="*/ 27541 h 777696"/>
              <a:gd name="connsiteX2" fmla="*/ 1805179 w 1867691"/>
              <a:gd name="connsiteY2" fmla="*/ 777696 h 777696"/>
              <a:gd name="connsiteX3" fmla="*/ 0 w 1867691"/>
              <a:gd name="connsiteY3" fmla="*/ 614961 h 777696"/>
              <a:gd name="connsiteX4" fmla="*/ 2989 w 1867691"/>
              <a:gd name="connsiteY4" fmla="*/ 0 h 777696"/>
              <a:gd name="connsiteX0" fmla="*/ 4395 w 1869097"/>
              <a:gd name="connsiteY0" fmla="*/ 0 h 777696"/>
              <a:gd name="connsiteX1" fmla="*/ 1869097 w 1869097"/>
              <a:gd name="connsiteY1" fmla="*/ 27541 h 777696"/>
              <a:gd name="connsiteX2" fmla="*/ 1806585 w 1869097"/>
              <a:gd name="connsiteY2" fmla="*/ 777696 h 777696"/>
              <a:gd name="connsiteX3" fmla="*/ 0 w 1869097"/>
              <a:gd name="connsiteY3" fmla="*/ 631527 h 777696"/>
              <a:gd name="connsiteX4" fmla="*/ 4395 w 1869097"/>
              <a:gd name="connsiteY4" fmla="*/ 0 h 777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97" h="777696">
                <a:moveTo>
                  <a:pt x="4395" y="0"/>
                </a:moveTo>
                <a:lnTo>
                  <a:pt x="1869097" y="27541"/>
                </a:lnTo>
                <a:lnTo>
                  <a:pt x="1806585" y="777696"/>
                </a:lnTo>
                <a:lnTo>
                  <a:pt x="0" y="631527"/>
                </a:lnTo>
                <a:cubicBezTo>
                  <a:pt x="996" y="426540"/>
                  <a:pt x="3399" y="204987"/>
                  <a:pt x="4395"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de-DE" sz="1800" dirty="0">
              <a:latin typeface="Calibri" pitchFamily="34" charset="0"/>
            </a:endParaRPr>
          </a:p>
        </p:txBody>
      </p:sp>
      <p:pic>
        <p:nvPicPr>
          <p:cNvPr id="13" name="Grafik 12" descr="evvc_Logo_4c_ohne claim_weiss.png">
            <a:extLst>
              <a:ext uri="{FF2B5EF4-FFF2-40B4-BE49-F238E27FC236}">
                <a16:creationId xmlns:a16="http://schemas.microsoft.com/office/drawing/2014/main" id="{026CA006-7B15-6244-A347-B30C6DD0133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731510" y="6467104"/>
            <a:ext cx="1098481" cy="190317"/>
          </a:xfrm>
          <a:prstGeom prst="rect">
            <a:avLst/>
          </a:prstGeom>
        </p:spPr>
      </p:pic>
    </p:spTree>
    <p:extLst>
      <p:ext uri="{BB962C8B-B14F-4D97-AF65-F5344CB8AC3E}">
        <p14:creationId xmlns:p14="http://schemas.microsoft.com/office/powerpoint/2010/main" val="4110335101"/>
      </p:ext>
    </p:extLst>
  </p:cSld>
  <p:clrMap bg1="lt1" tx1="dk1" bg2="lt2" tx2="dk2" accent1="accent1" accent2="accent2" accent3="accent3" accent4="accent4" accent5="accent5" accent6="accent6" hlink="hlink" folHlink="folHlink"/>
  <p:sldLayoutIdLst>
    <p:sldLayoutId id="2147483686" r:id="rId1"/>
    <p:sldLayoutId id="214748368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evvc.org/" TargetMode="External"/><Relationship Id="rId5" Type="http://schemas.openxmlformats.org/officeDocument/2006/relationships/hyperlink" Target="mailto:info@evvc.org" TargetMode="External"/><Relationship Id="rId4" Type="http://schemas.openxmlformats.org/officeDocument/2006/relationships/hyperlink" Target="https://www.evvc.org/article/evvc-repor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5000"/>
            <a:lum/>
          </a:blip>
          <a:srcRect/>
          <a:stretch>
            <a:fillRect t="-39000" b="-39000"/>
          </a:stretch>
        </a:blipFill>
        <a:effectLst/>
      </p:bgPr>
    </p:bg>
    <p:spTree>
      <p:nvGrpSpPr>
        <p:cNvPr id="1" name=""/>
        <p:cNvGrpSpPr/>
        <p:nvPr/>
      </p:nvGrpSpPr>
      <p:grpSpPr>
        <a:xfrm>
          <a:off x="0" y="0"/>
          <a:ext cx="0" cy="0"/>
          <a:chOff x="0" y="0"/>
          <a:chExt cx="0" cy="0"/>
        </a:xfrm>
      </p:grpSpPr>
      <p:pic>
        <p:nvPicPr>
          <p:cNvPr id="29" name="Grafik 28" descr="Ein Bild, das Himmel, draußen, Gebäude, gelb enthält.&#10;&#10;Automatisch generierte Beschreibung">
            <a:extLst>
              <a:ext uri="{FF2B5EF4-FFF2-40B4-BE49-F238E27FC236}">
                <a16:creationId xmlns:a16="http://schemas.microsoft.com/office/drawing/2014/main" id="{EAAFE295-EA12-424B-BF41-7B7C4B68170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4" y="0"/>
            <a:ext cx="12191976" cy="6858000"/>
          </a:xfrm>
          <a:prstGeom prst="rect">
            <a:avLst/>
          </a:prstGeom>
          <a:blipFill>
            <a:blip r:embed="rId4">
              <a:alphaModFix amt="75000"/>
            </a:blip>
            <a:tile tx="0" ty="0" sx="100000" sy="100000" flip="none" algn="tl"/>
          </a:blipFill>
        </p:spPr>
      </p:pic>
      <p:sp>
        <p:nvSpPr>
          <p:cNvPr id="2" name="Titel 1">
            <a:extLst>
              <a:ext uri="{FF2B5EF4-FFF2-40B4-BE49-F238E27FC236}">
                <a16:creationId xmlns:a16="http://schemas.microsoft.com/office/drawing/2014/main" id="{EBBB478A-1B50-9C40-A51E-2A4725B25046}"/>
              </a:ext>
            </a:extLst>
          </p:cNvPr>
          <p:cNvSpPr>
            <a:spLocks noGrp="1"/>
          </p:cNvSpPr>
          <p:nvPr>
            <p:ph type="title" idx="4294967295"/>
          </p:nvPr>
        </p:nvSpPr>
        <p:spPr>
          <a:xfrm>
            <a:off x="0" y="1166813"/>
            <a:ext cx="10363200" cy="1633537"/>
          </a:xfrm>
          <a:prstGeom prst="rect">
            <a:avLst/>
          </a:prstGeom>
          <a:solidFill>
            <a:schemeClr val="bg1"/>
          </a:solidFill>
        </p:spPr>
        <p:txBody>
          <a:bodyPr/>
          <a:lstStyle/>
          <a:p>
            <a:r>
              <a:rPr kumimoji="0" lang="de-DE" sz="2000" b="0" i="0" u="none" strike="noStrike" kern="1200" cap="none" spc="0" normalizeH="0" baseline="0" noProof="0" dirty="0">
                <a:ln>
                  <a:noFill/>
                </a:ln>
                <a:effectLst/>
                <a:uLnTx/>
                <a:uFillTx/>
                <a:latin typeface="Calibri" panose="020F0502020204030204"/>
                <a:ea typeface="+mn-ea"/>
                <a:cs typeface="+mn-cs"/>
              </a:rPr>
              <a:t>EVVC Report</a:t>
            </a:r>
            <a:br>
              <a:rPr lang="de-DE" dirty="0"/>
            </a:br>
            <a:r>
              <a:rPr lang="de-DE" dirty="0"/>
              <a:t>Veranstaltungszentren – unverzichtbar und gewinnbringend</a:t>
            </a:r>
          </a:p>
        </p:txBody>
      </p:sp>
      <p:sp>
        <p:nvSpPr>
          <p:cNvPr id="36" name="Rechteck 14">
            <a:extLst>
              <a:ext uri="{FF2B5EF4-FFF2-40B4-BE49-F238E27FC236}">
                <a16:creationId xmlns:a16="http://schemas.microsoft.com/office/drawing/2014/main" id="{9F91616B-223E-4DFA-8534-FAE587B43182}"/>
              </a:ext>
            </a:extLst>
          </p:cNvPr>
          <p:cNvSpPr/>
          <p:nvPr/>
        </p:nvSpPr>
        <p:spPr>
          <a:xfrm rot="21308882">
            <a:off x="10378310" y="6164614"/>
            <a:ext cx="1869097" cy="777696"/>
          </a:xfrm>
          <a:custGeom>
            <a:avLst/>
            <a:gdLst>
              <a:gd name="connsiteX0" fmla="*/ 0 w 2062391"/>
              <a:gd name="connsiteY0" fmla="*/ 0 h 876960"/>
              <a:gd name="connsiteX1" fmla="*/ 2062391 w 2062391"/>
              <a:gd name="connsiteY1" fmla="*/ 0 h 876960"/>
              <a:gd name="connsiteX2" fmla="*/ 2062391 w 2062391"/>
              <a:gd name="connsiteY2" fmla="*/ 876960 h 876960"/>
              <a:gd name="connsiteX3" fmla="*/ 0 w 2062391"/>
              <a:gd name="connsiteY3" fmla="*/ 876960 h 876960"/>
              <a:gd name="connsiteX4" fmla="*/ 0 w 2062391"/>
              <a:gd name="connsiteY4" fmla="*/ 0 h 876960"/>
              <a:gd name="connsiteX0" fmla="*/ 0 w 2062391"/>
              <a:gd name="connsiteY0" fmla="*/ 0 h 876960"/>
              <a:gd name="connsiteX1" fmla="*/ 1844490 w 2062391"/>
              <a:gd name="connsiteY1" fmla="*/ 3578 h 876960"/>
              <a:gd name="connsiteX2" fmla="*/ 2062391 w 2062391"/>
              <a:gd name="connsiteY2" fmla="*/ 876960 h 876960"/>
              <a:gd name="connsiteX3" fmla="*/ 0 w 2062391"/>
              <a:gd name="connsiteY3" fmla="*/ 876960 h 876960"/>
              <a:gd name="connsiteX4" fmla="*/ 0 w 2062391"/>
              <a:gd name="connsiteY4" fmla="*/ 0 h 876960"/>
              <a:gd name="connsiteX0" fmla="*/ 0 w 1844490"/>
              <a:gd name="connsiteY0" fmla="*/ 0 h 876960"/>
              <a:gd name="connsiteX1" fmla="*/ 1844490 w 1844490"/>
              <a:gd name="connsiteY1" fmla="*/ 3578 h 876960"/>
              <a:gd name="connsiteX2" fmla="*/ 1778442 w 1844490"/>
              <a:gd name="connsiteY2" fmla="*/ 729868 h 876960"/>
              <a:gd name="connsiteX3" fmla="*/ 0 w 1844490"/>
              <a:gd name="connsiteY3" fmla="*/ 876960 h 876960"/>
              <a:gd name="connsiteX4" fmla="*/ 0 w 1844490"/>
              <a:gd name="connsiteY4" fmla="*/ 0 h 876960"/>
              <a:gd name="connsiteX0" fmla="*/ 0 w 1844490"/>
              <a:gd name="connsiteY0" fmla="*/ 0 h 876960"/>
              <a:gd name="connsiteX1" fmla="*/ 1844490 w 1844490"/>
              <a:gd name="connsiteY1" fmla="*/ 3578 h 876960"/>
              <a:gd name="connsiteX2" fmla="*/ 1775518 w 1844490"/>
              <a:gd name="connsiteY2" fmla="*/ 764309 h 876960"/>
              <a:gd name="connsiteX3" fmla="*/ 0 w 1844490"/>
              <a:gd name="connsiteY3" fmla="*/ 876960 h 876960"/>
              <a:gd name="connsiteX4" fmla="*/ 0 w 1844490"/>
              <a:gd name="connsiteY4" fmla="*/ 0 h 876960"/>
              <a:gd name="connsiteX0" fmla="*/ 2989 w 1847479"/>
              <a:gd name="connsiteY0" fmla="*/ 0 h 764309"/>
              <a:gd name="connsiteX1" fmla="*/ 1847479 w 1847479"/>
              <a:gd name="connsiteY1" fmla="*/ 3578 h 764309"/>
              <a:gd name="connsiteX2" fmla="*/ 1778507 w 1847479"/>
              <a:gd name="connsiteY2" fmla="*/ 764309 h 764309"/>
              <a:gd name="connsiteX3" fmla="*/ 0 w 1847479"/>
              <a:gd name="connsiteY3" fmla="*/ 614961 h 764309"/>
              <a:gd name="connsiteX4" fmla="*/ 2989 w 1847479"/>
              <a:gd name="connsiteY4" fmla="*/ 0 h 764309"/>
              <a:gd name="connsiteX0" fmla="*/ 2989 w 1846073"/>
              <a:gd name="connsiteY0" fmla="*/ 0 h 764309"/>
              <a:gd name="connsiteX1" fmla="*/ 1846073 w 1846073"/>
              <a:gd name="connsiteY1" fmla="*/ 20144 h 764309"/>
              <a:gd name="connsiteX2" fmla="*/ 1778507 w 1846073"/>
              <a:gd name="connsiteY2" fmla="*/ 764309 h 764309"/>
              <a:gd name="connsiteX3" fmla="*/ 0 w 1846073"/>
              <a:gd name="connsiteY3" fmla="*/ 614961 h 764309"/>
              <a:gd name="connsiteX4" fmla="*/ 2989 w 1846073"/>
              <a:gd name="connsiteY4" fmla="*/ 0 h 764309"/>
              <a:gd name="connsiteX0" fmla="*/ 2989 w 1867691"/>
              <a:gd name="connsiteY0" fmla="*/ 0 h 764309"/>
              <a:gd name="connsiteX1" fmla="*/ 1867691 w 1867691"/>
              <a:gd name="connsiteY1" fmla="*/ 27541 h 764309"/>
              <a:gd name="connsiteX2" fmla="*/ 1778507 w 1867691"/>
              <a:gd name="connsiteY2" fmla="*/ 764309 h 764309"/>
              <a:gd name="connsiteX3" fmla="*/ 0 w 1867691"/>
              <a:gd name="connsiteY3" fmla="*/ 614961 h 764309"/>
              <a:gd name="connsiteX4" fmla="*/ 2989 w 1867691"/>
              <a:gd name="connsiteY4" fmla="*/ 0 h 764309"/>
              <a:gd name="connsiteX0" fmla="*/ 2989 w 1867691"/>
              <a:gd name="connsiteY0" fmla="*/ 0 h 759724"/>
              <a:gd name="connsiteX1" fmla="*/ 1867691 w 1867691"/>
              <a:gd name="connsiteY1" fmla="*/ 27541 h 759724"/>
              <a:gd name="connsiteX2" fmla="*/ 1790020 w 1867691"/>
              <a:gd name="connsiteY2" fmla="*/ 759724 h 759724"/>
              <a:gd name="connsiteX3" fmla="*/ 0 w 1867691"/>
              <a:gd name="connsiteY3" fmla="*/ 614961 h 759724"/>
              <a:gd name="connsiteX4" fmla="*/ 2989 w 1867691"/>
              <a:gd name="connsiteY4" fmla="*/ 0 h 759724"/>
              <a:gd name="connsiteX0" fmla="*/ 2989 w 1867691"/>
              <a:gd name="connsiteY0" fmla="*/ 0 h 777696"/>
              <a:gd name="connsiteX1" fmla="*/ 1867691 w 1867691"/>
              <a:gd name="connsiteY1" fmla="*/ 27541 h 777696"/>
              <a:gd name="connsiteX2" fmla="*/ 1805179 w 1867691"/>
              <a:gd name="connsiteY2" fmla="*/ 777696 h 777696"/>
              <a:gd name="connsiteX3" fmla="*/ 0 w 1867691"/>
              <a:gd name="connsiteY3" fmla="*/ 614961 h 777696"/>
              <a:gd name="connsiteX4" fmla="*/ 2989 w 1867691"/>
              <a:gd name="connsiteY4" fmla="*/ 0 h 777696"/>
              <a:gd name="connsiteX0" fmla="*/ 4395 w 1869097"/>
              <a:gd name="connsiteY0" fmla="*/ 0 h 777696"/>
              <a:gd name="connsiteX1" fmla="*/ 1869097 w 1869097"/>
              <a:gd name="connsiteY1" fmla="*/ 27541 h 777696"/>
              <a:gd name="connsiteX2" fmla="*/ 1806585 w 1869097"/>
              <a:gd name="connsiteY2" fmla="*/ 777696 h 777696"/>
              <a:gd name="connsiteX3" fmla="*/ 0 w 1869097"/>
              <a:gd name="connsiteY3" fmla="*/ 631527 h 777696"/>
              <a:gd name="connsiteX4" fmla="*/ 4395 w 1869097"/>
              <a:gd name="connsiteY4" fmla="*/ 0 h 777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97" h="777696">
                <a:moveTo>
                  <a:pt x="4395" y="0"/>
                </a:moveTo>
                <a:lnTo>
                  <a:pt x="1869097" y="27541"/>
                </a:lnTo>
                <a:lnTo>
                  <a:pt x="1806585" y="777696"/>
                </a:lnTo>
                <a:lnTo>
                  <a:pt x="0" y="631527"/>
                </a:lnTo>
                <a:cubicBezTo>
                  <a:pt x="996" y="426540"/>
                  <a:pt x="3399" y="204987"/>
                  <a:pt x="4395" y="0"/>
                </a:cubicBez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de-DE" dirty="0">
              <a:latin typeface="Calibri" pitchFamily="34" charset="0"/>
            </a:endParaRPr>
          </a:p>
        </p:txBody>
      </p:sp>
      <p:pic>
        <p:nvPicPr>
          <p:cNvPr id="37" name="Grafik 36" descr="evvc_Logo_4c_ohne claim_weiss.png">
            <a:extLst>
              <a:ext uri="{FF2B5EF4-FFF2-40B4-BE49-F238E27FC236}">
                <a16:creationId xmlns:a16="http://schemas.microsoft.com/office/drawing/2014/main" id="{C3CF83BB-8856-4138-92F4-9FC1064A0B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31509" y="6467103"/>
            <a:ext cx="1098481" cy="190317"/>
          </a:xfrm>
          <a:prstGeom prst="rect">
            <a:avLst/>
          </a:prstGeom>
        </p:spPr>
      </p:pic>
    </p:spTree>
    <p:extLst>
      <p:ext uri="{BB962C8B-B14F-4D97-AF65-F5344CB8AC3E}">
        <p14:creationId xmlns:p14="http://schemas.microsoft.com/office/powerpoint/2010/main" val="20545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3"/>
          <p:cNvSpPr txBox="1">
            <a:spLocks/>
          </p:cNvSpPr>
          <p:nvPr/>
        </p:nvSpPr>
        <p:spPr>
          <a:xfrm>
            <a:off x="565129" y="6376087"/>
            <a:ext cx="10380663" cy="481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Standortmarketing durch Veranstaltungen</a:t>
            </a:r>
          </a:p>
        </p:txBody>
      </p:sp>
      <p:sp>
        <p:nvSpPr>
          <p:cNvPr id="3" name="Textplatzhalter 2"/>
          <p:cNvSpPr txBox="1">
            <a:spLocks/>
          </p:cNvSpPr>
          <p:nvPr/>
        </p:nvSpPr>
        <p:spPr>
          <a:xfrm>
            <a:off x="801130" y="2446122"/>
            <a:ext cx="8985808" cy="3300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Sie sind wesentlicher Bestandteil einer gesamtstädtischen Strategie zur Vermarktung des Standortes und des Tourismus</a:t>
            </a:r>
          </a:p>
          <a:p>
            <a:r>
              <a:rPr lang="de-DE" dirty="0"/>
              <a:t>Regionen und Städte profilieren sich durch Veranstaltungen als attraktive Destinationen</a:t>
            </a:r>
          </a:p>
          <a:p>
            <a:r>
              <a:rPr lang="de-DE" dirty="0"/>
              <a:t>Städte mit den richtigen Veranstaltungen, deren Namen mit dem Namen der Stadt verbunden ist, profitieren besonders durch Social Media Marketing</a:t>
            </a:r>
          </a:p>
          <a:p>
            <a:endParaRPr lang="de-DE" dirty="0"/>
          </a:p>
          <a:p>
            <a:endParaRPr lang="de-DE" dirty="0"/>
          </a:p>
        </p:txBody>
      </p:sp>
      <p:sp>
        <p:nvSpPr>
          <p:cNvPr id="4" name="Rechteck 3">
            <a:extLst>
              <a:ext uri="{FF2B5EF4-FFF2-40B4-BE49-F238E27FC236}">
                <a16:creationId xmlns:a16="http://schemas.microsoft.com/office/drawing/2014/main" id="{8A4B9A5A-20DB-7D45-8945-DCF726D31715}"/>
              </a:ext>
            </a:extLst>
          </p:cNvPr>
          <p:cNvSpPr/>
          <p:nvPr/>
        </p:nvSpPr>
        <p:spPr>
          <a:xfrm>
            <a:off x="916549" y="1556943"/>
            <a:ext cx="4737276" cy="646331"/>
          </a:xfrm>
          <a:prstGeom prst="rect">
            <a:avLst/>
          </a:prstGeom>
          <a:solidFill>
            <a:srgbClr val="C90C0F"/>
          </a:solidFill>
        </p:spPr>
        <p:txBody>
          <a:bodyPr wrap="square">
            <a:spAutoFit/>
          </a:bodyPr>
          <a:lstStyle/>
          <a:p>
            <a:r>
              <a:rPr lang="de-DE" sz="3600" b="1" dirty="0">
                <a:solidFill>
                  <a:schemeClr val="bg1"/>
                </a:solidFill>
              </a:rPr>
              <a:t>marketingstrategisch</a:t>
            </a:r>
          </a:p>
        </p:txBody>
      </p:sp>
      <p:sp>
        <p:nvSpPr>
          <p:cNvPr id="5" name="Titel 1"/>
          <p:cNvSpPr txBox="1">
            <a:spLocks/>
          </p:cNvSpPr>
          <p:nvPr/>
        </p:nvSpPr>
        <p:spPr>
          <a:xfrm>
            <a:off x="801130" y="785254"/>
            <a:ext cx="898542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Veranstaltungszentren lohnen sich…</a:t>
            </a:r>
          </a:p>
        </p:txBody>
      </p:sp>
      <p:pic>
        <p:nvPicPr>
          <p:cNvPr id="6" name="Grafik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8777770" y="1607341"/>
            <a:ext cx="5021571" cy="1806888"/>
          </a:xfrm>
          <a:prstGeom prst="rect">
            <a:avLst/>
          </a:prstGeom>
        </p:spPr>
      </p:pic>
    </p:spTree>
    <p:extLst>
      <p:ext uri="{BB962C8B-B14F-4D97-AF65-F5344CB8AC3E}">
        <p14:creationId xmlns:p14="http://schemas.microsoft.com/office/powerpoint/2010/main" val="4709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 fill="hold"/>
                                        <p:tgtEl>
                                          <p:spTgt spid="4"/>
                                        </p:tgtEl>
                                        <p:attrNameLst>
                                          <p:attrName>ppt_x</p:attrName>
                                        </p:attrNameLst>
                                      </p:cBhvr>
                                      <p:tavLst>
                                        <p:tav tm="0">
                                          <p:val>
                                            <p:strVal val="0-#ppt_w/2"/>
                                          </p:val>
                                        </p:tav>
                                        <p:tav tm="100000">
                                          <p:val>
                                            <p:strVal val="#ppt_x"/>
                                          </p:val>
                                        </p:tav>
                                      </p:tavLst>
                                    </p:anim>
                                    <p:anim calcmode="lin" valueType="num">
                                      <p:cBhvr additive="base">
                                        <p:cTn id="8" dur="1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807" y="486889"/>
            <a:ext cx="9895107" cy="5696392"/>
          </a:xfrm>
          <a:prstGeom prst="rect">
            <a:avLst/>
          </a:prstGeom>
        </p:spPr>
      </p:pic>
      <p:sp>
        <p:nvSpPr>
          <p:cNvPr id="10" name="Textplatzhalter 3"/>
          <p:cNvSpPr txBox="1">
            <a:spLocks/>
          </p:cNvSpPr>
          <p:nvPr/>
        </p:nvSpPr>
        <p:spPr>
          <a:xfrm>
            <a:off x="498869" y="6376087"/>
            <a:ext cx="10380663" cy="481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Was uns fehlen würde…</a:t>
            </a:r>
          </a:p>
        </p:txBody>
      </p:sp>
    </p:spTree>
    <p:extLst>
      <p:ext uri="{BB962C8B-B14F-4D97-AF65-F5344CB8AC3E}">
        <p14:creationId xmlns:p14="http://schemas.microsoft.com/office/powerpoint/2010/main" val="348719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3"/>
          <p:cNvSpPr txBox="1">
            <a:spLocks/>
          </p:cNvSpPr>
          <p:nvPr/>
        </p:nvSpPr>
        <p:spPr>
          <a:xfrm>
            <a:off x="578381" y="6376087"/>
            <a:ext cx="10380663" cy="481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Was kommt, was geht, was bleibt?</a:t>
            </a:r>
          </a:p>
        </p:txBody>
      </p:sp>
      <p:sp>
        <p:nvSpPr>
          <p:cNvPr id="3" name="Textplatzhalter 2"/>
          <p:cNvSpPr txBox="1">
            <a:spLocks/>
          </p:cNvSpPr>
          <p:nvPr/>
        </p:nvSpPr>
        <p:spPr>
          <a:xfrm>
            <a:off x="801130" y="2446122"/>
            <a:ext cx="8985808" cy="3300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digitale Elemente werden integraler Bestandteil von vielen Veranstaltungsformaten sein</a:t>
            </a:r>
          </a:p>
          <a:p>
            <a:r>
              <a:rPr lang="de-DE" dirty="0"/>
              <a:t>neue Konzepte entstehen durch die Profis der Veranstaltungsbranche</a:t>
            </a:r>
          </a:p>
          <a:p>
            <a:r>
              <a:rPr lang="de-DE" dirty="0"/>
              <a:t>das persönliche, echte Zusammentreffen von Menschen wird bleiben – live und auf den Bühnen der Veranstaltungszentren</a:t>
            </a:r>
          </a:p>
          <a:p>
            <a:endParaRPr lang="de-DE" dirty="0"/>
          </a:p>
        </p:txBody>
      </p:sp>
      <p:sp>
        <p:nvSpPr>
          <p:cNvPr id="4" name="Rechteck 3">
            <a:extLst>
              <a:ext uri="{FF2B5EF4-FFF2-40B4-BE49-F238E27FC236}">
                <a16:creationId xmlns:a16="http://schemas.microsoft.com/office/drawing/2014/main" id="{8A4B9A5A-20DB-7D45-8945-DCF726D31715}"/>
              </a:ext>
            </a:extLst>
          </p:cNvPr>
          <p:cNvSpPr/>
          <p:nvPr/>
        </p:nvSpPr>
        <p:spPr>
          <a:xfrm>
            <a:off x="916549" y="1556943"/>
            <a:ext cx="4737276" cy="646331"/>
          </a:xfrm>
          <a:prstGeom prst="rect">
            <a:avLst/>
          </a:prstGeom>
          <a:solidFill>
            <a:srgbClr val="C90C0F"/>
          </a:solidFill>
        </p:spPr>
        <p:txBody>
          <a:bodyPr wrap="square">
            <a:spAutoFit/>
          </a:bodyPr>
          <a:lstStyle/>
          <a:p>
            <a:r>
              <a:rPr lang="de-DE" sz="3600" b="1" dirty="0">
                <a:solidFill>
                  <a:schemeClr val="bg1"/>
                </a:solidFill>
              </a:rPr>
              <a:t>auch in Zukunft</a:t>
            </a:r>
          </a:p>
        </p:txBody>
      </p:sp>
      <p:sp>
        <p:nvSpPr>
          <p:cNvPr id="5" name="Titel 1"/>
          <p:cNvSpPr txBox="1">
            <a:spLocks/>
          </p:cNvSpPr>
          <p:nvPr/>
        </p:nvSpPr>
        <p:spPr>
          <a:xfrm>
            <a:off x="801130" y="785254"/>
            <a:ext cx="898542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Veranstaltungszentren lohnen sich…</a:t>
            </a:r>
          </a:p>
        </p:txBody>
      </p:sp>
    </p:spTree>
    <p:extLst>
      <p:ext uri="{BB962C8B-B14F-4D97-AF65-F5344CB8AC3E}">
        <p14:creationId xmlns:p14="http://schemas.microsoft.com/office/powerpoint/2010/main" val="123582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 fill="hold"/>
                                        <p:tgtEl>
                                          <p:spTgt spid="4"/>
                                        </p:tgtEl>
                                        <p:attrNameLst>
                                          <p:attrName>ppt_x</p:attrName>
                                        </p:attrNameLst>
                                      </p:cBhvr>
                                      <p:tavLst>
                                        <p:tav tm="0">
                                          <p:val>
                                            <p:strVal val="0-#ppt_w/2"/>
                                          </p:val>
                                        </p:tav>
                                        <p:tav tm="100000">
                                          <p:val>
                                            <p:strVal val="#ppt_x"/>
                                          </p:val>
                                        </p:tav>
                                      </p:tavLst>
                                    </p:anim>
                                    <p:anim calcmode="lin" valueType="num">
                                      <p:cBhvr additive="base">
                                        <p:cTn id="8" dur="1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txBox="1">
            <a:spLocks/>
          </p:cNvSpPr>
          <p:nvPr/>
        </p:nvSpPr>
        <p:spPr>
          <a:xfrm>
            <a:off x="498869" y="6376087"/>
            <a:ext cx="10380663" cy="481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Was kommt, was geht, was bleibt?</a:t>
            </a:r>
          </a:p>
        </p:txBody>
      </p:sp>
      <p:sp>
        <p:nvSpPr>
          <p:cNvPr id="5" name="Textplatzhalter 2"/>
          <p:cNvSpPr txBox="1">
            <a:spLocks/>
          </p:cNvSpPr>
          <p:nvPr/>
        </p:nvSpPr>
        <p:spPr>
          <a:xfrm>
            <a:off x="853682" y="2971639"/>
            <a:ext cx="8985808" cy="15399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cs typeface="Calibri"/>
              </a:rPr>
              <a:t>Nach der Corona-Pandemie werden Veranstaltungen ein Hauptfrequenztreiber für Innenstädte sein und deren drohender Verödung positiv entgegen wirken können!</a:t>
            </a:r>
          </a:p>
          <a:p>
            <a:endParaRPr lang="de-DE" dirty="0"/>
          </a:p>
        </p:txBody>
      </p:sp>
      <p:sp>
        <p:nvSpPr>
          <p:cNvPr id="6" name="Rechteck 5">
            <a:extLst>
              <a:ext uri="{FF2B5EF4-FFF2-40B4-BE49-F238E27FC236}">
                <a16:creationId xmlns:a16="http://schemas.microsoft.com/office/drawing/2014/main" id="{8A4B9A5A-20DB-7D45-8945-DCF726D31715}"/>
              </a:ext>
            </a:extLst>
          </p:cNvPr>
          <p:cNvSpPr/>
          <p:nvPr/>
        </p:nvSpPr>
        <p:spPr>
          <a:xfrm>
            <a:off x="916549" y="1556943"/>
            <a:ext cx="4737276" cy="646331"/>
          </a:xfrm>
          <a:prstGeom prst="rect">
            <a:avLst/>
          </a:prstGeom>
          <a:solidFill>
            <a:srgbClr val="C90C0F"/>
          </a:solidFill>
        </p:spPr>
        <p:txBody>
          <a:bodyPr wrap="square">
            <a:spAutoFit/>
          </a:bodyPr>
          <a:lstStyle/>
          <a:p>
            <a:r>
              <a:rPr lang="de-DE" sz="3600" b="1" dirty="0">
                <a:solidFill>
                  <a:schemeClr val="bg1"/>
                </a:solidFill>
              </a:rPr>
              <a:t>auch in Zukunft</a:t>
            </a:r>
          </a:p>
        </p:txBody>
      </p:sp>
      <p:sp>
        <p:nvSpPr>
          <p:cNvPr id="7" name="Titel 1"/>
          <p:cNvSpPr txBox="1">
            <a:spLocks/>
          </p:cNvSpPr>
          <p:nvPr/>
        </p:nvSpPr>
        <p:spPr>
          <a:xfrm>
            <a:off x="801130" y="785254"/>
            <a:ext cx="898542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Veranstaltungszentren lohnen sich…</a:t>
            </a:r>
          </a:p>
        </p:txBody>
      </p:sp>
    </p:spTree>
    <p:extLst>
      <p:ext uri="{BB962C8B-B14F-4D97-AF65-F5344CB8AC3E}">
        <p14:creationId xmlns:p14="http://schemas.microsoft.com/office/powerpoint/2010/main" val="96159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 fill="hold"/>
                                        <p:tgtEl>
                                          <p:spTgt spid="6"/>
                                        </p:tgtEl>
                                        <p:attrNameLst>
                                          <p:attrName>ppt_x</p:attrName>
                                        </p:attrNameLst>
                                      </p:cBhvr>
                                      <p:tavLst>
                                        <p:tav tm="0">
                                          <p:val>
                                            <p:strVal val="0-#ppt_w/2"/>
                                          </p:val>
                                        </p:tav>
                                        <p:tav tm="100000">
                                          <p:val>
                                            <p:strVal val="#ppt_x"/>
                                          </p:val>
                                        </p:tav>
                                      </p:tavLst>
                                    </p:anim>
                                    <p:anim calcmode="lin" valueType="num">
                                      <p:cBhvr additive="base">
                                        <p:cTn id="8" dur="1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p:cNvSpPr>
          <p:nvPr/>
        </p:nvSpPr>
        <p:spPr>
          <a:xfrm>
            <a:off x="801130" y="2382592"/>
            <a:ext cx="8985808"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Veranstaltungszentren werden nach den Corona-bedingten Beschränkungen nicht weniger wichtig. Erlebnisse, Präsenz und Austausch werden digital bleiben und diesbezüglich anspruchsvoller werden. Sie werden als Ergänzung nahezu aller Formate neuer integraler Bestandteil von Veranstaltungskonzepten.</a:t>
            </a:r>
          </a:p>
          <a:p>
            <a:r>
              <a:rPr lang="de-DE" sz="1400" dirty="0"/>
              <a:t>Das echte Erlebnis und die echte Erfahrung werden sie jedoch nicht vollständig ersetzen können. Die Demokratie, die Wirtschaft, Kultur, Sport, Politik und Wissenschaft brauchen persönliche echte Zusammentreffen von Menschen bei Veranstaltungen.</a:t>
            </a:r>
          </a:p>
          <a:p>
            <a:r>
              <a:rPr lang="de-DE" sz="1400" dirty="0"/>
              <a:t>Die Anforderungen an Veranstaltungszentren werden sich erheblich verändern, genauso wie die Live-Veranstaltungen selbst. In Veranstaltungszentren und der Zuliefererbranche arbeiten Profis in den unterschiedlichen Bereichen. Sie entwickeln situationsbedingt neue Veranstaltungskonzepte, um gut für die Zukunft aufgestellt zu sein. In der Veranstaltungsbranche werden neue Kompetenzen und Konzepte gefordert sein und eine maximale Veränderungsbereitschaft von allen Beteiligten. Und dies live und auf den Bühnen und in den Veranstaltungsräumen der Veranstaltungszentren. </a:t>
            </a:r>
          </a:p>
          <a:p>
            <a:r>
              <a:rPr lang="de-DE" sz="1400" dirty="0"/>
              <a:t>Städte, die sich noch mehr vom Wettbewerb abheben wollen und müssen, brauchen zwingend eine Plattform für den unmittelbaren Austausch und Diskurs. </a:t>
            </a:r>
          </a:p>
        </p:txBody>
      </p:sp>
      <p:sp>
        <p:nvSpPr>
          <p:cNvPr id="3" name="Titel 1"/>
          <p:cNvSpPr txBox="1">
            <a:spLocks/>
          </p:cNvSpPr>
          <p:nvPr/>
        </p:nvSpPr>
        <p:spPr>
          <a:xfrm>
            <a:off x="826888" y="1029952"/>
            <a:ext cx="8985421"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Was kommt, was geht, was bleibt?</a:t>
            </a:r>
          </a:p>
        </p:txBody>
      </p:sp>
    </p:spTree>
    <p:extLst>
      <p:ext uri="{BB962C8B-B14F-4D97-AF65-F5344CB8AC3E}">
        <p14:creationId xmlns:p14="http://schemas.microsoft.com/office/powerpoint/2010/main" val="27029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8">
            <a:extLst>
              <a:ext uri="{FF2B5EF4-FFF2-40B4-BE49-F238E27FC236}">
                <a16:creationId xmlns:a16="http://schemas.microsoft.com/office/drawing/2014/main" id="{77E1631B-6953-F549-A41C-B4521CB571B9}"/>
              </a:ext>
            </a:extLst>
          </p:cNvPr>
          <p:cNvSpPr txBox="1">
            <a:spLocks/>
          </p:cNvSpPr>
          <p:nvPr/>
        </p:nvSpPr>
        <p:spPr>
          <a:xfrm>
            <a:off x="839767" y="798133"/>
            <a:ext cx="8985421" cy="722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chemeClr val="bg1"/>
                </a:solidFill>
              </a:rPr>
              <a:t>Die Veranstaltungsbranche in Deutschland</a:t>
            </a:r>
          </a:p>
        </p:txBody>
      </p:sp>
      <p:sp>
        <p:nvSpPr>
          <p:cNvPr id="3" name="Rechteck 2">
            <a:extLst>
              <a:ext uri="{FF2B5EF4-FFF2-40B4-BE49-F238E27FC236}">
                <a16:creationId xmlns:a16="http://schemas.microsoft.com/office/drawing/2014/main" id="{902D043F-B4EE-1041-99D9-738E908FD2C5}"/>
              </a:ext>
            </a:extLst>
          </p:cNvPr>
          <p:cNvSpPr/>
          <p:nvPr/>
        </p:nvSpPr>
        <p:spPr>
          <a:xfrm>
            <a:off x="1452084" y="2595822"/>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129 Mrd. EURO </a:t>
            </a:r>
            <a:r>
              <a:rPr lang="de-DE" dirty="0">
                <a:solidFill>
                  <a:schemeClr val="tx1"/>
                </a:solidFill>
              </a:rPr>
              <a:t>jährlicher Gesamtumsatz</a:t>
            </a:r>
          </a:p>
        </p:txBody>
      </p:sp>
      <p:sp>
        <p:nvSpPr>
          <p:cNvPr id="4" name="Rechteck 3">
            <a:extLst>
              <a:ext uri="{FF2B5EF4-FFF2-40B4-BE49-F238E27FC236}">
                <a16:creationId xmlns:a16="http://schemas.microsoft.com/office/drawing/2014/main" id="{7CCD3C6E-801C-8941-904A-95C3D017FED5}"/>
              </a:ext>
            </a:extLst>
          </p:cNvPr>
          <p:cNvSpPr/>
          <p:nvPr/>
        </p:nvSpPr>
        <p:spPr>
          <a:xfrm>
            <a:off x="3815168" y="2595822"/>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1 Mio</a:t>
            </a:r>
            <a:r>
              <a:rPr lang="de-DE" b="1" dirty="0">
                <a:solidFill>
                  <a:srgbClr val="C00000"/>
                </a:solidFill>
              </a:rPr>
              <a:t>.</a:t>
            </a:r>
          </a:p>
          <a:p>
            <a:pPr algn="ctr"/>
            <a:r>
              <a:rPr lang="de-DE" dirty="0">
                <a:solidFill>
                  <a:schemeClr val="tx1"/>
                </a:solidFill>
              </a:rPr>
              <a:t>direkt Beschäftigte</a:t>
            </a:r>
            <a:br>
              <a:rPr lang="de-DE" dirty="0">
                <a:solidFill>
                  <a:schemeClr val="tx1"/>
                </a:solidFill>
              </a:rPr>
            </a:br>
            <a:r>
              <a:rPr lang="de-DE" dirty="0">
                <a:solidFill>
                  <a:schemeClr val="tx1"/>
                </a:solidFill>
              </a:rPr>
              <a:t>(zweitgrößter Arbeitgeber)</a:t>
            </a:r>
          </a:p>
        </p:txBody>
      </p:sp>
      <p:sp>
        <p:nvSpPr>
          <p:cNvPr id="5" name="Rechteck 4">
            <a:extLst>
              <a:ext uri="{FF2B5EF4-FFF2-40B4-BE49-F238E27FC236}">
                <a16:creationId xmlns:a16="http://schemas.microsoft.com/office/drawing/2014/main" id="{05B89E07-7F5A-A146-9644-856C48F09525}"/>
              </a:ext>
            </a:extLst>
          </p:cNvPr>
          <p:cNvSpPr/>
          <p:nvPr/>
        </p:nvSpPr>
        <p:spPr>
          <a:xfrm>
            <a:off x="6178252" y="2595822"/>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1.800 </a:t>
            </a:r>
          </a:p>
          <a:p>
            <a:pPr algn="ctr"/>
            <a:r>
              <a:rPr lang="de-DE" dirty="0">
                <a:solidFill>
                  <a:schemeClr val="tx1"/>
                </a:solidFill>
              </a:rPr>
              <a:t>VA-Zentren mit</a:t>
            </a:r>
            <a:br>
              <a:rPr lang="de-DE" dirty="0">
                <a:solidFill>
                  <a:schemeClr val="tx1"/>
                </a:solidFill>
              </a:rPr>
            </a:br>
            <a:r>
              <a:rPr lang="de-DE" b="1" dirty="0">
                <a:solidFill>
                  <a:srgbClr val="C90C0F"/>
                </a:solidFill>
              </a:rPr>
              <a:t>423 Mio. </a:t>
            </a:r>
            <a:r>
              <a:rPr lang="de-DE" dirty="0">
                <a:solidFill>
                  <a:schemeClr val="tx1"/>
                </a:solidFill>
              </a:rPr>
              <a:t>Teilnehmer*innen pro Jahr</a:t>
            </a:r>
          </a:p>
        </p:txBody>
      </p:sp>
      <p:sp>
        <p:nvSpPr>
          <p:cNvPr id="6" name="Rechteck 5">
            <a:extLst>
              <a:ext uri="{FF2B5EF4-FFF2-40B4-BE49-F238E27FC236}">
                <a16:creationId xmlns:a16="http://schemas.microsoft.com/office/drawing/2014/main" id="{E3DD54EF-C3EF-0B43-8011-FB144ADF1D15}"/>
              </a:ext>
            </a:extLst>
          </p:cNvPr>
          <p:cNvSpPr/>
          <p:nvPr/>
        </p:nvSpPr>
        <p:spPr>
          <a:xfrm>
            <a:off x="8541335" y="2595822"/>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2,8 Mio. </a:t>
            </a:r>
            <a:r>
              <a:rPr lang="de-DE" dirty="0">
                <a:solidFill>
                  <a:schemeClr val="tx1"/>
                </a:solidFill>
              </a:rPr>
              <a:t>Veranstaltungen finden jährliche in VA-Zentren statt</a:t>
            </a:r>
          </a:p>
        </p:txBody>
      </p:sp>
    </p:spTree>
    <p:extLst>
      <p:ext uri="{BB962C8B-B14F-4D97-AF65-F5344CB8AC3E}">
        <p14:creationId xmlns:p14="http://schemas.microsoft.com/office/powerpoint/2010/main" val="305916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8">
            <a:extLst>
              <a:ext uri="{FF2B5EF4-FFF2-40B4-BE49-F238E27FC236}">
                <a16:creationId xmlns:a16="http://schemas.microsoft.com/office/drawing/2014/main" id="{77E1631B-6953-F549-A41C-B4521CB571B9}"/>
              </a:ext>
            </a:extLst>
          </p:cNvPr>
          <p:cNvSpPr txBox="1">
            <a:spLocks/>
          </p:cNvSpPr>
          <p:nvPr/>
        </p:nvSpPr>
        <p:spPr>
          <a:xfrm>
            <a:off x="801130" y="785254"/>
            <a:ext cx="8985421" cy="722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chemeClr val="bg1"/>
                </a:solidFill>
              </a:rPr>
              <a:t>Die Veranstaltungsbranche in Deutschland</a:t>
            </a:r>
          </a:p>
        </p:txBody>
      </p:sp>
      <p:grpSp>
        <p:nvGrpSpPr>
          <p:cNvPr id="9" name="Gruppieren 8">
            <a:extLst>
              <a:ext uri="{FF2B5EF4-FFF2-40B4-BE49-F238E27FC236}">
                <a16:creationId xmlns:a16="http://schemas.microsoft.com/office/drawing/2014/main" id="{DCF0627F-9E74-46A9-B7EE-BA80D9B0FDED}"/>
              </a:ext>
            </a:extLst>
          </p:cNvPr>
          <p:cNvGrpSpPr/>
          <p:nvPr/>
        </p:nvGrpSpPr>
        <p:grpSpPr>
          <a:xfrm>
            <a:off x="2633769" y="1512609"/>
            <a:ext cx="6924750" cy="4560137"/>
            <a:chOff x="2633769" y="1512609"/>
            <a:chExt cx="6924750" cy="4560137"/>
          </a:xfrm>
        </p:grpSpPr>
        <p:sp>
          <p:nvSpPr>
            <p:cNvPr id="3" name="Rechteck 2">
              <a:extLst>
                <a:ext uri="{FF2B5EF4-FFF2-40B4-BE49-F238E27FC236}">
                  <a16:creationId xmlns:a16="http://schemas.microsoft.com/office/drawing/2014/main" id="{902D043F-B4EE-1041-99D9-738E908FD2C5}"/>
                </a:ext>
              </a:extLst>
            </p:cNvPr>
            <p:cNvSpPr/>
            <p:nvPr/>
          </p:nvSpPr>
          <p:spPr>
            <a:xfrm>
              <a:off x="2633769" y="1512609"/>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4,7 Mrd. EURO</a:t>
              </a:r>
            </a:p>
            <a:p>
              <a:pPr algn="ctr"/>
              <a:r>
                <a:rPr lang="de-DE" dirty="0">
                  <a:solidFill>
                    <a:schemeClr val="tx1"/>
                  </a:solidFill>
                </a:rPr>
                <a:t>geben Messe-besucher*innen</a:t>
              </a:r>
            </a:p>
            <a:p>
              <a:pPr algn="ctr"/>
              <a:r>
                <a:rPr lang="de-DE" dirty="0">
                  <a:solidFill>
                    <a:schemeClr val="tx1"/>
                  </a:solidFill>
                </a:rPr>
                <a:t>pro Jahr aus</a:t>
              </a:r>
            </a:p>
          </p:txBody>
        </p:sp>
        <p:sp>
          <p:nvSpPr>
            <p:cNvPr id="4" name="Rechteck 3">
              <a:extLst>
                <a:ext uri="{FF2B5EF4-FFF2-40B4-BE49-F238E27FC236}">
                  <a16:creationId xmlns:a16="http://schemas.microsoft.com/office/drawing/2014/main" id="{7CCD3C6E-801C-8941-904A-95C3D017FED5}"/>
                </a:ext>
              </a:extLst>
            </p:cNvPr>
            <p:cNvSpPr/>
            <p:nvPr/>
          </p:nvSpPr>
          <p:spPr>
            <a:xfrm>
              <a:off x="4996853" y="1512609"/>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9,9 Mrd. EURO</a:t>
              </a:r>
              <a:br>
                <a:rPr lang="de-DE" dirty="0">
                  <a:solidFill>
                    <a:schemeClr val="tx1"/>
                  </a:solidFill>
                </a:rPr>
              </a:br>
              <a:r>
                <a:rPr lang="de-DE" dirty="0">
                  <a:solidFill>
                    <a:schemeClr val="tx1"/>
                  </a:solidFill>
                </a:rPr>
                <a:t>geben Messe-aussteller*innen</a:t>
              </a:r>
            </a:p>
            <a:p>
              <a:pPr algn="ctr"/>
              <a:r>
                <a:rPr lang="de-DE" dirty="0">
                  <a:solidFill>
                    <a:schemeClr val="tx1"/>
                  </a:solidFill>
                </a:rPr>
                <a:t>pro Jahr aus</a:t>
              </a:r>
            </a:p>
          </p:txBody>
        </p:sp>
        <p:sp>
          <p:nvSpPr>
            <p:cNvPr id="5" name="Rechteck 4">
              <a:extLst>
                <a:ext uri="{FF2B5EF4-FFF2-40B4-BE49-F238E27FC236}">
                  <a16:creationId xmlns:a16="http://schemas.microsoft.com/office/drawing/2014/main" id="{05B89E07-7F5A-A146-9644-856C48F09525}"/>
                </a:ext>
              </a:extLst>
            </p:cNvPr>
            <p:cNvSpPr/>
            <p:nvPr/>
          </p:nvSpPr>
          <p:spPr>
            <a:xfrm>
              <a:off x="7359937" y="1512609"/>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375 EURO </a:t>
              </a:r>
              <a:r>
                <a:rPr lang="de-DE" dirty="0">
                  <a:solidFill>
                    <a:schemeClr val="tx1"/>
                  </a:solidFill>
                </a:rPr>
                <a:t>durchschnittliche Tagesausgaben von Teilnehmer*innen bei beruflich motivierten Veranstaltungen</a:t>
              </a:r>
            </a:p>
          </p:txBody>
        </p:sp>
        <p:sp>
          <p:nvSpPr>
            <p:cNvPr id="6" name="Rechteck 5">
              <a:extLst>
                <a:ext uri="{FF2B5EF4-FFF2-40B4-BE49-F238E27FC236}">
                  <a16:creationId xmlns:a16="http://schemas.microsoft.com/office/drawing/2014/main" id="{E3DD54EF-C3EF-0B43-8011-FB144ADF1D15}"/>
                </a:ext>
              </a:extLst>
            </p:cNvPr>
            <p:cNvSpPr/>
            <p:nvPr/>
          </p:nvSpPr>
          <p:spPr>
            <a:xfrm>
              <a:off x="2633769" y="3874164"/>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171 EURO </a:t>
              </a:r>
              <a:r>
                <a:rPr lang="de-DE" dirty="0">
                  <a:solidFill>
                    <a:schemeClr val="tx1"/>
                  </a:solidFill>
                </a:rPr>
                <a:t>durchschnittliche Tagesausgaben von Teilnehmer*innen bei sonstigen Events</a:t>
              </a:r>
            </a:p>
          </p:txBody>
        </p:sp>
        <p:sp>
          <p:nvSpPr>
            <p:cNvPr id="7" name="Rechteck 6">
              <a:extLst>
                <a:ext uri="{FF2B5EF4-FFF2-40B4-BE49-F238E27FC236}">
                  <a16:creationId xmlns:a16="http://schemas.microsoft.com/office/drawing/2014/main" id="{44527718-1C75-2D4B-B45F-33FECAB259FA}"/>
                </a:ext>
              </a:extLst>
            </p:cNvPr>
            <p:cNvSpPr/>
            <p:nvPr/>
          </p:nvSpPr>
          <p:spPr>
            <a:xfrm>
              <a:off x="4996853" y="3874164"/>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1,4 Tage </a:t>
              </a:r>
              <a:r>
                <a:rPr lang="de-DE" dirty="0">
                  <a:solidFill>
                    <a:schemeClr val="tx1"/>
                  </a:solidFill>
                </a:rPr>
                <a:t>durchschnittliche Verweildauer/ Veranstaltung</a:t>
              </a:r>
            </a:p>
          </p:txBody>
        </p:sp>
        <p:sp>
          <p:nvSpPr>
            <p:cNvPr id="8" name="Rechteck 7">
              <a:extLst>
                <a:ext uri="{FF2B5EF4-FFF2-40B4-BE49-F238E27FC236}">
                  <a16:creationId xmlns:a16="http://schemas.microsoft.com/office/drawing/2014/main" id="{A65024F7-7D8E-0149-95D9-428D8F32D65C}"/>
                </a:ext>
              </a:extLst>
            </p:cNvPr>
            <p:cNvSpPr/>
            <p:nvPr/>
          </p:nvSpPr>
          <p:spPr>
            <a:xfrm>
              <a:off x="7359937" y="3874164"/>
              <a:ext cx="2198582" cy="2198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C90C0F"/>
                  </a:solidFill>
                </a:rPr>
                <a:t>54 % </a:t>
              </a:r>
            </a:p>
            <a:p>
              <a:pPr algn="ctr"/>
              <a:r>
                <a:rPr lang="de-DE" dirty="0">
                  <a:solidFill>
                    <a:schemeClr val="tx1"/>
                  </a:solidFill>
                </a:rPr>
                <a:t>aller Geschäftsreisen aus Europa nach Deutschland finden aufgrund von Veranstaltungen statt</a:t>
              </a:r>
            </a:p>
          </p:txBody>
        </p:sp>
      </p:grpSp>
    </p:spTree>
    <p:extLst>
      <p:ext uri="{BB962C8B-B14F-4D97-AF65-F5344CB8AC3E}">
        <p14:creationId xmlns:p14="http://schemas.microsoft.com/office/powerpoint/2010/main" val="24628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p:cNvSpPr>
          <p:nvPr/>
        </p:nvSpPr>
        <p:spPr>
          <a:xfrm>
            <a:off x="814009" y="1790164"/>
            <a:ext cx="4505589" cy="423970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solidFill>
                  <a:schemeClr val="bg1"/>
                </a:solidFill>
              </a:rPr>
              <a:t>„Wir sind nicht nur wichtiger Wirtschafts- und Jobmotor, wir sind branchenübergreifendes Netzwerk mit hoher gesellschaftlicher Relevanz. Für eine lebendige Welt sind unsere Veranstaltungszentren elementar, sie bieten die Bühne und Plattform für Wirtschaft, Wissenschaft, Gesellschaft, Kultur und Politik – für jegliches Event in jedem Format und jeder Größe. Wir halten die </a:t>
            </a:r>
            <a:r>
              <a:rPr lang="de-DE" sz="1800" b="1" dirty="0">
                <a:solidFill>
                  <a:schemeClr val="bg1"/>
                </a:solidFill>
              </a:rPr>
              <a:t>Gesellschaft</a:t>
            </a:r>
            <a:r>
              <a:rPr lang="de-DE" sz="1800" dirty="0">
                <a:solidFill>
                  <a:schemeClr val="bg1"/>
                </a:solidFill>
              </a:rPr>
              <a:t> zusammen.“ </a:t>
            </a:r>
          </a:p>
          <a:p>
            <a:pPr marL="0" indent="0">
              <a:buNone/>
            </a:pPr>
            <a:r>
              <a:rPr lang="de-DE" sz="1800" i="1" dirty="0">
                <a:solidFill>
                  <a:schemeClr val="bg1"/>
                </a:solidFill>
              </a:rPr>
              <a:t>Ilona Jarabek,</a:t>
            </a:r>
            <a:br>
              <a:rPr lang="de-DE" sz="1800" i="1" dirty="0">
                <a:solidFill>
                  <a:schemeClr val="bg1"/>
                </a:solidFill>
              </a:rPr>
            </a:br>
            <a:r>
              <a:rPr lang="de-DE" sz="1800" i="1" dirty="0">
                <a:solidFill>
                  <a:schemeClr val="bg1"/>
                </a:solidFill>
              </a:rPr>
              <a:t>Präsidentin EVVC Europäischer</a:t>
            </a:r>
            <a:br>
              <a:rPr lang="de-DE" sz="1800" i="1" dirty="0">
                <a:solidFill>
                  <a:schemeClr val="bg1"/>
                </a:solidFill>
              </a:rPr>
            </a:br>
            <a:r>
              <a:rPr lang="de-DE" sz="1800" i="1" dirty="0">
                <a:solidFill>
                  <a:schemeClr val="bg1"/>
                </a:solidFill>
              </a:rPr>
              <a:t>Verband der Veranstaltungs-Centren e.V.</a:t>
            </a:r>
            <a:endParaRPr lang="de-DE" sz="1800" i="1" dirty="0">
              <a:solidFill>
                <a:schemeClr val="bg1"/>
              </a:solidFill>
              <a:cs typeface="Calibri"/>
            </a:endParaRPr>
          </a:p>
          <a:p>
            <a:endParaRPr lang="de-DE" sz="1400" i="1" dirty="0">
              <a:solidFill>
                <a:schemeClr val="bg1"/>
              </a:solidFill>
            </a:endParaRPr>
          </a:p>
        </p:txBody>
      </p:sp>
      <p:sp>
        <p:nvSpPr>
          <p:cNvPr id="3" name="Titel 1"/>
          <p:cNvSpPr txBox="1">
            <a:spLocks/>
          </p:cNvSpPr>
          <p:nvPr/>
        </p:nvSpPr>
        <p:spPr>
          <a:xfrm>
            <a:off x="826888" y="1029952"/>
            <a:ext cx="8985421"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chemeClr val="bg1"/>
                </a:solidFill>
              </a:rPr>
              <a:t>Auf ein Wort…</a:t>
            </a:r>
          </a:p>
        </p:txBody>
      </p:sp>
      <p:pic>
        <p:nvPicPr>
          <p:cNvPr id="4" name="Grafik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89359" y="1790164"/>
            <a:ext cx="4860001" cy="3240000"/>
          </a:xfrm>
          <a:prstGeom prst="rect">
            <a:avLst/>
          </a:prstGeom>
        </p:spPr>
      </p:pic>
    </p:spTree>
    <p:extLst>
      <p:ext uri="{BB962C8B-B14F-4D97-AF65-F5344CB8AC3E}">
        <p14:creationId xmlns:p14="http://schemas.microsoft.com/office/powerpoint/2010/main" val="166615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p:cNvSpPr>
          <p:nvPr/>
        </p:nvSpPr>
        <p:spPr>
          <a:xfrm>
            <a:off x="826888" y="2789619"/>
            <a:ext cx="4492904" cy="2240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solidFill>
                  <a:schemeClr val="bg1"/>
                </a:solidFill>
              </a:rPr>
              <a:t>„Es muss einfach klar sein, dass an der Veranstaltungsbranche eine ganze </a:t>
            </a:r>
            <a:r>
              <a:rPr lang="de-DE" sz="1800" b="1" dirty="0">
                <a:solidFill>
                  <a:schemeClr val="bg1"/>
                </a:solidFill>
              </a:rPr>
              <a:t>Wertschöpfungskette</a:t>
            </a:r>
            <a:r>
              <a:rPr lang="de-DE" sz="1800" dirty="0">
                <a:solidFill>
                  <a:schemeClr val="bg1"/>
                </a:solidFill>
              </a:rPr>
              <a:t> hängt. Zerreißt diese Kette, hat das Auswirkungen auf Arbeitsplätze und Wirtschaft in der ganzen Region.“</a:t>
            </a:r>
          </a:p>
          <a:p>
            <a:pPr marL="0" indent="0">
              <a:buNone/>
            </a:pPr>
            <a:r>
              <a:rPr lang="de-DE" sz="1800" i="1" dirty="0">
                <a:solidFill>
                  <a:schemeClr val="bg1"/>
                </a:solidFill>
              </a:rPr>
              <a:t>(Timo Feuerbach, </a:t>
            </a:r>
            <a:br>
              <a:rPr lang="de-DE" sz="1800" i="1" dirty="0">
                <a:solidFill>
                  <a:schemeClr val="bg1"/>
                </a:solidFill>
              </a:rPr>
            </a:br>
            <a:r>
              <a:rPr lang="de-DE" sz="1800" i="1" dirty="0">
                <a:solidFill>
                  <a:schemeClr val="bg1"/>
                </a:solidFill>
              </a:rPr>
              <a:t>Geschäftsführer EVVC Europäischer</a:t>
            </a:r>
            <a:br>
              <a:rPr lang="de-DE" sz="1800" i="1" dirty="0">
                <a:solidFill>
                  <a:schemeClr val="bg1"/>
                </a:solidFill>
              </a:rPr>
            </a:br>
            <a:r>
              <a:rPr lang="de-DE" sz="1800" i="1" dirty="0">
                <a:solidFill>
                  <a:schemeClr val="bg1"/>
                </a:solidFill>
              </a:rPr>
              <a:t>Verband der Veranstaltungs-Centren e.V.)</a:t>
            </a:r>
          </a:p>
          <a:p>
            <a:endParaRPr lang="de-DE" sz="1400" i="1" dirty="0">
              <a:solidFill>
                <a:schemeClr val="bg1"/>
              </a:solidFill>
            </a:endParaRPr>
          </a:p>
        </p:txBody>
      </p:sp>
      <p:sp>
        <p:nvSpPr>
          <p:cNvPr id="3" name="Titel 1"/>
          <p:cNvSpPr txBox="1">
            <a:spLocks/>
          </p:cNvSpPr>
          <p:nvPr/>
        </p:nvSpPr>
        <p:spPr>
          <a:xfrm>
            <a:off x="826888" y="1029952"/>
            <a:ext cx="8985421"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chemeClr val="bg1"/>
                </a:solidFill>
              </a:rPr>
              <a:t>Auf ein Wort…</a:t>
            </a:r>
          </a:p>
        </p:txBody>
      </p:sp>
      <p:pic>
        <p:nvPicPr>
          <p:cNvPr id="4" name="Grafik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41423" y="1790164"/>
            <a:ext cx="4860826" cy="3240000"/>
          </a:xfrm>
          <a:prstGeom prst="rect">
            <a:avLst/>
          </a:prstGeom>
        </p:spPr>
      </p:pic>
    </p:spTree>
    <p:extLst>
      <p:ext uri="{BB962C8B-B14F-4D97-AF65-F5344CB8AC3E}">
        <p14:creationId xmlns:p14="http://schemas.microsoft.com/office/powerpoint/2010/main" val="166615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p:cNvSpPr>
          <p:nvPr/>
        </p:nvSpPr>
        <p:spPr>
          <a:xfrm>
            <a:off x="814009" y="1790164"/>
            <a:ext cx="8985808"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solidFill>
                  <a:schemeClr val="bg1"/>
                </a:solidFill>
              </a:rPr>
              <a:t>„Die Zukunft lebendiger Städte hängt nicht zuletzt am Kultur- und Veranstaltungsbetrieb. Ihre Besucherinnen und Besucher beleben die Innenstädte und stärken den Einzelhandel. Ihr Angebot ist unverzichtbar für die </a:t>
            </a:r>
            <a:r>
              <a:rPr lang="de-DE" sz="1400" b="1" dirty="0">
                <a:solidFill>
                  <a:schemeClr val="bg1"/>
                </a:solidFill>
              </a:rPr>
              <a:t>Lebensqualität</a:t>
            </a:r>
            <a:r>
              <a:rPr lang="de-DE" sz="1400" dirty="0">
                <a:solidFill>
                  <a:schemeClr val="bg1"/>
                </a:solidFill>
              </a:rPr>
              <a:t> und </a:t>
            </a:r>
            <a:r>
              <a:rPr lang="de-DE" sz="1400" b="1" dirty="0">
                <a:solidFill>
                  <a:schemeClr val="bg1"/>
                </a:solidFill>
              </a:rPr>
              <a:t>elementar für den Städtetourismus</a:t>
            </a:r>
            <a:r>
              <a:rPr lang="de-DE" sz="1400" dirty="0">
                <a:solidFill>
                  <a:schemeClr val="bg1"/>
                </a:solidFill>
              </a:rPr>
              <a:t>.“ </a:t>
            </a:r>
            <a:br>
              <a:rPr lang="de-DE" sz="1400" dirty="0">
                <a:solidFill>
                  <a:schemeClr val="bg1"/>
                </a:solidFill>
              </a:rPr>
            </a:br>
            <a:r>
              <a:rPr lang="de-DE" sz="1400" i="1" dirty="0">
                <a:solidFill>
                  <a:schemeClr val="bg1"/>
                </a:solidFill>
              </a:rPr>
              <a:t>(Helmut Dedy, Hauptgeschäftsführer des Deutschen Städtetages)</a:t>
            </a:r>
          </a:p>
          <a:p>
            <a:r>
              <a:rPr lang="de-DE" sz="1400" dirty="0">
                <a:solidFill>
                  <a:schemeClr val="bg1"/>
                </a:solidFill>
              </a:rPr>
              <a:t>„Im Fokus sehe ich Veranstaltungszentren als </a:t>
            </a:r>
            <a:r>
              <a:rPr lang="de-DE" sz="1400" b="1" dirty="0">
                <a:solidFill>
                  <a:schemeClr val="bg1"/>
                </a:solidFill>
              </a:rPr>
              <a:t>Plattformen</a:t>
            </a:r>
            <a:r>
              <a:rPr lang="de-DE" sz="1400" dirty="0">
                <a:solidFill>
                  <a:schemeClr val="bg1"/>
                </a:solidFill>
              </a:rPr>
              <a:t> für die Pfunde, die den Städten gegeben sind, für die Wissenschaft, die den internationalen Austausch sucht, für die Wirtschaft, die sich vernetzt und für die Kultur, die in professionellen Spielstätten auf den Punkt gebracht wird. Nicht zuletzt sind Veranstaltungszentren die Foren der Bürger*innen und deren </a:t>
            </a:r>
            <a:r>
              <a:rPr lang="de-DE" sz="1400" b="1" dirty="0">
                <a:solidFill>
                  <a:schemeClr val="bg1"/>
                </a:solidFill>
              </a:rPr>
              <a:t>Austausch</a:t>
            </a:r>
            <a:r>
              <a:rPr lang="de-DE" sz="1400" dirty="0">
                <a:solidFill>
                  <a:schemeClr val="bg1"/>
                </a:solidFill>
              </a:rPr>
              <a:t>.“ </a:t>
            </a:r>
            <a:br>
              <a:rPr lang="de-DE" sz="1400" dirty="0">
                <a:solidFill>
                  <a:schemeClr val="bg1"/>
                </a:solidFill>
              </a:rPr>
            </a:br>
            <a:r>
              <a:rPr lang="de-DE" sz="1400" i="1" dirty="0">
                <a:solidFill>
                  <a:schemeClr val="bg1"/>
                </a:solidFill>
              </a:rPr>
              <a:t>(Norbert Käthler, Stellv. Bundesvorsitzender der Bundesvereinigung City- und Stadtmarketing Deutschland e.V. und Geschäftsführer der Trier Tourismus und Marketing GmbH)</a:t>
            </a:r>
          </a:p>
          <a:p>
            <a:r>
              <a:rPr lang="de-DE" sz="1400" dirty="0">
                <a:solidFill>
                  <a:schemeClr val="bg1"/>
                </a:solidFill>
              </a:rPr>
              <a:t>„In zahlreichen Forschungsarbeiten konnte nachgewiesen werden, welche herausragende Bedeutung Messen und Events für eine erfolgreiche </a:t>
            </a:r>
            <a:r>
              <a:rPr lang="de-DE" sz="1400" b="1" dirty="0">
                <a:solidFill>
                  <a:schemeClr val="bg1"/>
                </a:solidFill>
              </a:rPr>
              <a:t>Unternehmenskommunikation</a:t>
            </a:r>
            <a:r>
              <a:rPr lang="de-DE" sz="1400" dirty="0">
                <a:solidFill>
                  <a:schemeClr val="bg1"/>
                </a:solidFill>
              </a:rPr>
              <a:t> haben. Veranstaltungen sind und bleiben deshalb für eine erfolgreiche Wirtschaft und den Standort Deutschland unverzichtbar.“ </a:t>
            </a:r>
            <a:br>
              <a:rPr lang="de-DE" sz="1400" dirty="0">
                <a:solidFill>
                  <a:schemeClr val="bg1"/>
                </a:solidFill>
              </a:rPr>
            </a:br>
            <a:r>
              <a:rPr lang="de-DE" sz="1400" i="1" dirty="0">
                <a:solidFill>
                  <a:schemeClr val="bg1"/>
                </a:solidFill>
              </a:rPr>
              <a:t>(Prof. Dr. Bernd Schabbing, Sprecher des Qualitätszirkels Veranstaltung- und Eventstudium QZVE, Studiengangsleiter B.A. Tourism &amp; Event Management an der ISM International School of Management)</a:t>
            </a:r>
          </a:p>
        </p:txBody>
      </p:sp>
      <p:sp>
        <p:nvSpPr>
          <p:cNvPr id="3" name="Titel 1"/>
          <p:cNvSpPr txBox="1">
            <a:spLocks/>
          </p:cNvSpPr>
          <p:nvPr/>
        </p:nvSpPr>
        <p:spPr>
          <a:xfrm>
            <a:off x="826888" y="1029952"/>
            <a:ext cx="8985421"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chemeClr val="bg1"/>
                </a:solidFill>
              </a:rPr>
              <a:t>Auf ein Wort…</a:t>
            </a:r>
          </a:p>
        </p:txBody>
      </p:sp>
    </p:spTree>
    <p:extLst>
      <p:ext uri="{BB962C8B-B14F-4D97-AF65-F5344CB8AC3E}">
        <p14:creationId xmlns:p14="http://schemas.microsoft.com/office/powerpoint/2010/main" val="32215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94EA6E22-9574-B149-87AD-6587974FB058}"/>
              </a:ext>
            </a:extLst>
          </p:cNvPr>
          <p:cNvSpPr/>
          <p:nvPr/>
        </p:nvSpPr>
        <p:spPr>
          <a:xfrm>
            <a:off x="-112890" y="0"/>
            <a:ext cx="12304889" cy="6858000"/>
          </a:xfrm>
          <a:prstGeom prst="rect">
            <a:avLst/>
          </a:prstGeom>
          <a:gradFill>
            <a:gsLst>
              <a:gs pos="0">
                <a:schemeClr val="accent1">
                  <a:lumMod val="5000"/>
                  <a:lumOff val="95000"/>
                </a:schemeClr>
              </a:gs>
              <a:gs pos="14000">
                <a:schemeClr val="bg1">
                  <a:lumMod val="98000"/>
                </a:schemeClr>
              </a:gs>
              <a:gs pos="80000">
                <a:schemeClr val="bg1">
                  <a:lumMod val="88000"/>
                </a:schemeClr>
              </a:gs>
              <a:gs pos="100000">
                <a:schemeClr val="bg1">
                  <a:lumMod val="84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p:cNvSpPr txBox="1"/>
          <p:nvPr/>
        </p:nvSpPr>
        <p:spPr>
          <a:xfrm>
            <a:off x="320429" y="6019914"/>
            <a:ext cx="8738633" cy="477054"/>
          </a:xfrm>
          <a:prstGeom prst="rect">
            <a:avLst/>
          </a:prstGeom>
          <a:solidFill>
            <a:schemeClr val="bg1"/>
          </a:solidFill>
        </p:spPr>
        <p:txBody>
          <a:bodyPr wrap="square" rtlCol="0">
            <a:spAutoFit/>
          </a:bodyPr>
          <a:lstStyle/>
          <a:p>
            <a:pPr algn="ctr"/>
            <a:r>
              <a:rPr lang="de-DE" sz="2500" b="1" dirty="0"/>
              <a:t>EUROPÄISCHER VERBAND DER VERANSTALTUNGS-CENTREN E.V.</a:t>
            </a:r>
          </a:p>
        </p:txBody>
      </p:sp>
      <p:pic>
        <p:nvPicPr>
          <p:cNvPr id="6" name="Grafik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59900" y="2134106"/>
            <a:ext cx="6553328" cy="2589787"/>
          </a:xfrm>
          <a:prstGeom prst="rect">
            <a:avLst/>
          </a:prstGeom>
        </p:spPr>
      </p:pic>
      <p:sp>
        <p:nvSpPr>
          <p:cNvPr id="2" name="Rechteck 1"/>
          <p:cNvSpPr/>
          <p:nvPr/>
        </p:nvSpPr>
        <p:spPr>
          <a:xfrm>
            <a:off x="-126258" y="2134105"/>
            <a:ext cx="3806364" cy="2900092"/>
          </a:xfrm>
          <a:custGeom>
            <a:avLst/>
            <a:gdLst>
              <a:gd name="connsiteX0" fmla="*/ 0 w 2364057"/>
              <a:gd name="connsiteY0" fmla="*/ 0 h 2589787"/>
              <a:gd name="connsiteX1" fmla="*/ 2364057 w 2364057"/>
              <a:gd name="connsiteY1" fmla="*/ 0 h 2589787"/>
              <a:gd name="connsiteX2" fmla="*/ 2364057 w 2364057"/>
              <a:gd name="connsiteY2" fmla="*/ 2589787 h 2589787"/>
              <a:gd name="connsiteX3" fmla="*/ 0 w 2364057"/>
              <a:gd name="connsiteY3" fmla="*/ 2589787 h 2589787"/>
              <a:gd name="connsiteX4" fmla="*/ 0 w 2364057"/>
              <a:gd name="connsiteY4" fmla="*/ 0 h 2589787"/>
              <a:gd name="connsiteX0" fmla="*/ 0 w 3177873"/>
              <a:gd name="connsiteY0" fmla="*/ 0 h 2589787"/>
              <a:gd name="connsiteX1" fmla="*/ 2364057 w 3177873"/>
              <a:gd name="connsiteY1" fmla="*/ 0 h 2589787"/>
              <a:gd name="connsiteX2" fmla="*/ 3177873 w 3177873"/>
              <a:gd name="connsiteY2" fmla="*/ 2580643 h 2589787"/>
              <a:gd name="connsiteX3" fmla="*/ 0 w 3177873"/>
              <a:gd name="connsiteY3" fmla="*/ 2589787 h 2589787"/>
              <a:gd name="connsiteX4" fmla="*/ 0 w 3177873"/>
              <a:gd name="connsiteY4" fmla="*/ 0 h 2589787"/>
              <a:gd name="connsiteX0" fmla="*/ 0 w 3177873"/>
              <a:gd name="connsiteY0" fmla="*/ 9144 h 2598931"/>
              <a:gd name="connsiteX1" fmla="*/ 2318337 w 3177873"/>
              <a:gd name="connsiteY1" fmla="*/ 0 h 2598931"/>
              <a:gd name="connsiteX2" fmla="*/ 3177873 w 3177873"/>
              <a:gd name="connsiteY2" fmla="*/ 2589787 h 2598931"/>
              <a:gd name="connsiteX3" fmla="*/ 0 w 3177873"/>
              <a:gd name="connsiteY3" fmla="*/ 2598931 h 2598931"/>
              <a:gd name="connsiteX4" fmla="*/ 0 w 3177873"/>
              <a:gd name="connsiteY4" fmla="*/ 9144 h 2598931"/>
              <a:gd name="connsiteX0" fmla="*/ 0 w 3177873"/>
              <a:gd name="connsiteY0" fmla="*/ 18288 h 2608075"/>
              <a:gd name="connsiteX1" fmla="*/ 2318337 w 3177873"/>
              <a:gd name="connsiteY1" fmla="*/ 0 h 2608075"/>
              <a:gd name="connsiteX2" fmla="*/ 3177873 w 3177873"/>
              <a:gd name="connsiteY2" fmla="*/ 2598931 h 2608075"/>
              <a:gd name="connsiteX3" fmla="*/ 0 w 3177873"/>
              <a:gd name="connsiteY3" fmla="*/ 2608075 h 2608075"/>
              <a:gd name="connsiteX4" fmla="*/ 0 w 3177873"/>
              <a:gd name="connsiteY4" fmla="*/ 18288 h 2608075"/>
              <a:gd name="connsiteX0" fmla="*/ 0 w 3177873"/>
              <a:gd name="connsiteY0" fmla="*/ 9144 h 2598931"/>
              <a:gd name="connsiteX1" fmla="*/ 2300049 w 3177873"/>
              <a:gd name="connsiteY1" fmla="*/ 0 h 2598931"/>
              <a:gd name="connsiteX2" fmla="*/ 3177873 w 3177873"/>
              <a:gd name="connsiteY2" fmla="*/ 2589787 h 2598931"/>
              <a:gd name="connsiteX3" fmla="*/ 0 w 3177873"/>
              <a:gd name="connsiteY3" fmla="*/ 2598931 h 2598931"/>
              <a:gd name="connsiteX4" fmla="*/ 0 w 3177873"/>
              <a:gd name="connsiteY4" fmla="*/ 9144 h 2598931"/>
              <a:gd name="connsiteX0" fmla="*/ 0 w 3177873"/>
              <a:gd name="connsiteY0" fmla="*/ 9144 h 2703092"/>
              <a:gd name="connsiteX1" fmla="*/ 2300049 w 3177873"/>
              <a:gd name="connsiteY1" fmla="*/ 0 h 2703092"/>
              <a:gd name="connsiteX2" fmla="*/ 3177873 w 3177873"/>
              <a:gd name="connsiteY2" fmla="*/ 2589787 h 2703092"/>
              <a:gd name="connsiteX3" fmla="*/ 292608 w 3177873"/>
              <a:gd name="connsiteY3" fmla="*/ 2703070 h 2703092"/>
              <a:gd name="connsiteX4" fmla="*/ 0 w 3177873"/>
              <a:gd name="connsiteY4" fmla="*/ 2598931 h 2703092"/>
              <a:gd name="connsiteX5" fmla="*/ 0 w 3177873"/>
              <a:gd name="connsiteY5" fmla="*/ 9144 h 2703092"/>
              <a:gd name="connsiteX0" fmla="*/ 210312 w 3177873"/>
              <a:gd name="connsiteY0" fmla="*/ 18288 h 2703092"/>
              <a:gd name="connsiteX1" fmla="*/ 2300049 w 3177873"/>
              <a:gd name="connsiteY1" fmla="*/ 0 h 2703092"/>
              <a:gd name="connsiteX2" fmla="*/ 3177873 w 3177873"/>
              <a:gd name="connsiteY2" fmla="*/ 2589787 h 2703092"/>
              <a:gd name="connsiteX3" fmla="*/ 292608 w 3177873"/>
              <a:gd name="connsiteY3" fmla="*/ 2703070 h 2703092"/>
              <a:gd name="connsiteX4" fmla="*/ 0 w 3177873"/>
              <a:gd name="connsiteY4" fmla="*/ 2598931 h 2703092"/>
              <a:gd name="connsiteX5" fmla="*/ 210312 w 3177873"/>
              <a:gd name="connsiteY5" fmla="*/ 18288 h 2703092"/>
              <a:gd name="connsiteX0" fmla="*/ 210312 w 3177873"/>
              <a:gd name="connsiteY0" fmla="*/ 18288 h 2598931"/>
              <a:gd name="connsiteX1" fmla="*/ 2300049 w 3177873"/>
              <a:gd name="connsiteY1" fmla="*/ 0 h 2598931"/>
              <a:gd name="connsiteX2" fmla="*/ 3177873 w 3177873"/>
              <a:gd name="connsiteY2" fmla="*/ 2589787 h 2598931"/>
              <a:gd name="connsiteX3" fmla="*/ 1746504 w 3177873"/>
              <a:gd name="connsiteY3" fmla="*/ 2593342 h 2598931"/>
              <a:gd name="connsiteX4" fmla="*/ 0 w 3177873"/>
              <a:gd name="connsiteY4" fmla="*/ 2598931 h 2598931"/>
              <a:gd name="connsiteX5" fmla="*/ 210312 w 3177873"/>
              <a:gd name="connsiteY5" fmla="*/ 18288 h 2598931"/>
              <a:gd name="connsiteX0" fmla="*/ 0 w 2967561"/>
              <a:gd name="connsiteY0" fmla="*/ 18288 h 2845819"/>
              <a:gd name="connsiteX1" fmla="*/ 2089737 w 2967561"/>
              <a:gd name="connsiteY1" fmla="*/ 0 h 2845819"/>
              <a:gd name="connsiteX2" fmla="*/ 2967561 w 2967561"/>
              <a:gd name="connsiteY2" fmla="*/ 2589787 h 2845819"/>
              <a:gd name="connsiteX3" fmla="*/ 1536192 w 2967561"/>
              <a:gd name="connsiteY3" fmla="*/ 2593342 h 2845819"/>
              <a:gd name="connsiteX4" fmla="*/ 18288 w 2967561"/>
              <a:gd name="connsiteY4" fmla="*/ 2845819 h 2845819"/>
              <a:gd name="connsiteX5" fmla="*/ 0 w 2967561"/>
              <a:gd name="connsiteY5" fmla="*/ 18288 h 2845819"/>
              <a:gd name="connsiteX0" fmla="*/ 0 w 2967561"/>
              <a:gd name="connsiteY0" fmla="*/ 18288 h 3078218"/>
              <a:gd name="connsiteX1" fmla="*/ 2089737 w 2967561"/>
              <a:gd name="connsiteY1" fmla="*/ 0 h 3078218"/>
              <a:gd name="connsiteX2" fmla="*/ 2967561 w 2967561"/>
              <a:gd name="connsiteY2" fmla="*/ 2589787 h 3078218"/>
              <a:gd name="connsiteX3" fmla="*/ 18288 w 2967561"/>
              <a:gd name="connsiteY3" fmla="*/ 2845819 h 3078218"/>
              <a:gd name="connsiteX4" fmla="*/ 0 w 2967561"/>
              <a:gd name="connsiteY4" fmla="*/ 18288 h 3078218"/>
              <a:gd name="connsiteX0" fmla="*/ 0 w 2967561"/>
              <a:gd name="connsiteY0" fmla="*/ 18288 h 2858453"/>
              <a:gd name="connsiteX1" fmla="*/ 2089737 w 2967561"/>
              <a:gd name="connsiteY1" fmla="*/ 0 h 2858453"/>
              <a:gd name="connsiteX2" fmla="*/ 2967561 w 2967561"/>
              <a:gd name="connsiteY2" fmla="*/ 2589787 h 2858453"/>
              <a:gd name="connsiteX3" fmla="*/ 18288 w 2967561"/>
              <a:gd name="connsiteY3" fmla="*/ 2845819 h 2858453"/>
              <a:gd name="connsiteX4" fmla="*/ 0 w 2967561"/>
              <a:gd name="connsiteY4" fmla="*/ 18288 h 2858453"/>
              <a:gd name="connsiteX0" fmla="*/ 0 w 2967561"/>
              <a:gd name="connsiteY0" fmla="*/ 18288 h 2845819"/>
              <a:gd name="connsiteX1" fmla="*/ 2089737 w 2967561"/>
              <a:gd name="connsiteY1" fmla="*/ 0 h 2845819"/>
              <a:gd name="connsiteX2" fmla="*/ 2967561 w 2967561"/>
              <a:gd name="connsiteY2" fmla="*/ 2589787 h 2845819"/>
              <a:gd name="connsiteX3" fmla="*/ 18288 w 2967561"/>
              <a:gd name="connsiteY3" fmla="*/ 2845819 h 2845819"/>
              <a:gd name="connsiteX4" fmla="*/ 0 w 2967561"/>
              <a:gd name="connsiteY4" fmla="*/ 18288 h 2845819"/>
              <a:gd name="connsiteX0" fmla="*/ 0 w 3092252"/>
              <a:gd name="connsiteY0" fmla="*/ 18288 h 2845819"/>
              <a:gd name="connsiteX1" fmla="*/ 2214428 w 3092252"/>
              <a:gd name="connsiteY1" fmla="*/ 0 h 2845819"/>
              <a:gd name="connsiteX2" fmla="*/ 3092252 w 3092252"/>
              <a:gd name="connsiteY2" fmla="*/ 2589787 h 2845819"/>
              <a:gd name="connsiteX3" fmla="*/ 142979 w 3092252"/>
              <a:gd name="connsiteY3" fmla="*/ 2845819 h 2845819"/>
              <a:gd name="connsiteX4" fmla="*/ 0 w 3092252"/>
              <a:gd name="connsiteY4" fmla="*/ 18288 h 2845819"/>
              <a:gd name="connsiteX0" fmla="*/ 0 w 3092252"/>
              <a:gd name="connsiteY0" fmla="*/ 18288 h 2845819"/>
              <a:gd name="connsiteX1" fmla="*/ 2214428 w 3092252"/>
              <a:gd name="connsiteY1" fmla="*/ 0 h 2845819"/>
              <a:gd name="connsiteX2" fmla="*/ 3092252 w 3092252"/>
              <a:gd name="connsiteY2" fmla="*/ 2589787 h 2845819"/>
              <a:gd name="connsiteX3" fmla="*/ 18288 w 3092252"/>
              <a:gd name="connsiteY3" fmla="*/ 2845819 h 2845819"/>
              <a:gd name="connsiteX4" fmla="*/ 0 w 3092252"/>
              <a:gd name="connsiteY4" fmla="*/ 18288 h 2845819"/>
              <a:gd name="connsiteX0" fmla="*/ 0 w 3715707"/>
              <a:gd name="connsiteY0" fmla="*/ 31993 h 2845819"/>
              <a:gd name="connsiteX1" fmla="*/ 2837883 w 3715707"/>
              <a:gd name="connsiteY1" fmla="*/ 0 h 2845819"/>
              <a:gd name="connsiteX2" fmla="*/ 3715707 w 3715707"/>
              <a:gd name="connsiteY2" fmla="*/ 2589787 h 2845819"/>
              <a:gd name="connsiteX3" fmla="*/ 641743 w 3715707"/>
              <a:gd name="connsiteY3" fmla="*/ 2845819 h 2845819"/>
              <a:gd name="connsiteX4" fmla="*/ 0 w 3715707"/>
              <a:gd name="connsiteY4" fmla="*/ 31993 h 2845819"/>
              <a:gd name="connsiteX0" fmla="*/ 78693 w 3794400"/>
              <a:gd name="connsiteY0" fmla="*/ 31993 h 2941756"/>
              <a:gd name="connsiteX1" fmla="*/ 2916576 w 3794400"/>
              <a:gd name="connsiteY1" fmla="*/ 0 h 2941756"/>
              <a:gd name="connsiteX2" fmla="*/ 3794400 w 3794400"/>
              <a:gd name="connsiteY2" fmla="*/ 2589787 h 2941756"/>
              <a:gd name="connsiteX3" fmla="*/ 0 w 3794400"/>
              <a:gd name="connsiteY3" fmla="*/ 2941756 h 2941756"/>
              <a:gd name="connsiteX4" fmla="*/ 78693 w 3794400"/>
              <a:gd name="connsiteY4" fmla="*/ 31993 h 2941756"/>
              <a:gd name="connsiteX0" fmla="*/ 9420 w 3794400"/>
              <a:gd name="connsiteY0" fmla="*/ 18288 h 2941756"/>
              <a:gd name="connsiteX1" fmla="*/ 2916576 w 3794400"/>
              <a:gd name="connsiteY1" fmla="*/ 0 h 2941756"/>
              <a:gd name="connsiteX2" fmla="*/ 3794400 w 3794400"/>
              <a:gd name="connsiteY2" fmla="*/ 2589787 h 2941756"/>
              <a:gd name="connsiteX3" fmla="*/ 0 w 3794400"/>
              <a:gd name="connsiteY3" fmla="*/ 2941756 h 2941756"/>
              <a:gd name="connsiteX4" fmla="*/ 9420 w 3794400"/>
              <a:gd name="connsiteY4" fmla="*/ 18288 h 2941756"/>
              <a:gd name="connsiteX0" fmla="*/ 0 w 3784980"/>
              <a:gd name="connsiteY0" fmla="*/ 18288 h 2941756"/>
              <a:gd name="connsiteX1" fmla="*/ 2907156 w 3784980"/>
              <a:gd name="connsiteY1" fmla="*/ 0 h 2941756"/>
              <a:gd name="connsiteX2" fmla="*/ 3784980 w 3784980"/>
              <a:gd name="connsiteY2" fmla="*/ 2589787 h 2941756"/>
              <a:gd name="connsiteX3" fmla="*/ 4604 w 3784980"/>
              <a:gd name="connsiteY3" fmla="*/ 2941756 h 2941756"/>
              <a:gd name="connsiteX4" fmla="*/ 0 w 3784980"/>
              <a:gd name="connsiteY4" fmla="*/ 18288 h 2941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980" h="2941756">
                <a:moveTo>
                  <a:pt x="0" y="18288"/>
                </a:moveTo>
                <a:lnTo>
                  <a:pt x="2907156" y="0"/>
                </a:lnTo>
                <a:lnTo>
                  <a:pt x="3784980" y="2589787"/>
                </a:lnTo>
                <a:lnTo>
                  <a:pt x="4604" y="2941756"/>
                </a:lnTo>
                <a:cubicBezTo>
                  <a:pt x="3069" y="1967267"/>
                  <a:pt x="1535" y="992777"/>
                  <a:pt x="0" y="18288"/>
                </a:cubicBezTo>
                <a:close/>
              </a:path>
            </a:pathLst>
          </a:custGeom>
          <a:solidFill>
            <a:srgbClr val="C90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reihandform 2"/>
          <p:cNvSpPr/>
          <p:nvPr/>
        </p:nvSpPr>
        <p:spPr>
          <a:xfrm>
            <a:off x="9059061" y="2134105"/>
            <a:ext cx="3138919" cy="2149719"/>
          </a:xfrm>
          <a:custGeom>
            <a:avLst/>
            <a:gdLst>
              <a:gd name="connsiteX0" fmla="*/ 54864 w 3557016"/>
              <a:gd name="connsiteY0" fmla="*/ 0 h 2139696"/>
              <a:gd name="connsiteX1" fmla="*/ 3557016 w 3557016"/>
              <a:gd name="connsiteY1" fmla="*/ 18288 h 2139696"/>
              <a:gd name="connsiteX2" fmla="*/ 3529584 w 3557016"/>
              <a:gd name="connsiteY2" fmla="*/ 1956816 h 2139696"/>
              <a:gd name="connsiteX3" fmla="*/ 0 w 3557016"/>
              <a:gd name="connsiteY3" fmla="*/ 2139696 h 2139696"/>
              <a:gd name="connsiteX4" fmla="*/ 54864 w 3557016"/>
              <a:gd name="connsiteY4" fmla="*/ 0 h 2139696"/>
              <a:gd name="connsiteX0" fmla="*/ 0 w 3602735"/>
              <a:gd name="connsiteY0" fmla="*/ 27431 h 2121408"/>
              <a:gd name="connsiteX1" fmla="*/ 3602735 w 3602735"/>
              <a:gd name="connsiteY1" fmla="*/ 0 h 2121408"/>
              <a:gd name="connsiteX2" fmla="*/ 3575303 w 3602735"/>
              <a:gd name="connsiteY2" fmla="*/ 1938528 h 2121408"/>
              <a:gd name="connsiteX3" fmla="*/ 45719 w 3602735"/>
              <a:gd name="connsiteY3" fmla="*/ 2121408 h 2121408"/>
              <a:gd name="connsiteX4" fmla="*/ 0 w 3602735"/>
              <a:gd name="connsiteY4" fmla="*/ 27431 h 2121408"/>
              <a:gd name="connsiteX0" fmla="*/ 0 w 3557016"/>
              <a:gd name="connsiteY0" fmla="*/ 45719 h 2121408"/>
              <a:gd name="connsiteX1" fmla="*/ 3557016 w 3557016"/>
              <a:gd name="connsiteY1" fmla="*/ 0 h 2121408"/>
              <a:gd name="connsiteX2" fmla="*/ 3529584 w 3557016"/>
              <a:gd name="connsiteY2" fmla="*/ 1938528 h 2121408"/>
              <a:gd name="connsiteX3" fmla="*/ 0 w 3557016"/>
              <a:gd name="connsiteY3" fmla="*/ 2121408 h 2121408"/>
              <a:gd name="connsiteX4" fmla="*/ 0 w 3557016"/>
              <a:gd name="connsiteY4" fmla="*/ 45719 h 2121408"/>
              <a:gd name="connsiteX0" fmla="*/ 0 w 3602735"/>
              <a:gd name="connsiteY0" fmla="*/ 0 h 2167127"/>
              <a:gd name="connsiteX1" fmla="*/ 3602735 w 3602735"/>
              <a:gd name="connsiteY1" fmla="*/ 45719 h 2167127"/>
              <a:gd name="connsiteX2" fmla="*/ 3575303 w 3602735"/>
              <a:gd name="connsiteY2" fmla="*/ 1984247 h 2167127"/>
              <a:gd name="connsiteX3" fmla="*/ 45719 w 3602735"/>
              <a:gd name="connsiteY3" fmla="*/ 2167127 h 2167127"/>
              <a:gd name="connsiteX4" fmla="*/ 0 w 3602735"/>
              <a:gd name="connsiteY4" fmla="*/ 0 h 2167127"/>
              <a:gd name="connsiteX0" fmla="*/ 0 w 3557016"/>
              <a:gd name="connsiteY0" fmla="*/ 0 h 2121408"/>
              <a:gd name="connsiteX1" fmla="*/ 3557016 w 3557016"/>
              <a:gd name="connsiteY1" fmla="*/ 0 h 2121408"/>
              <a:gd name="connsiteX2" fmla="*/ 3529584 w 3557016"/>
              <a:gd name="connsiteY2" fmla="*/ 1938528 h 2121408"/>
              <a:gd name="connsiteX3" fmla="*/ 0 w 3557016"/>
              <a:gd name="connsiteY3" fmla="*/ 2121408 h 2121408"/>
              <a:gd name="connsiteX4" fmla="*/ 0 w 3557016"/>
              <a:gd name="connsiteY4" fmla="*/ 0 h 2121408"/>
              <a:gd name="connsiteX0" fmla="*/ 0 w 3557016"/>
              <a:gd name="connsiteY0" fmla="*/ 0 h 2121408"/>
              <a:gd name="connsiteX1" fmla="*/ 3557016 w 3557016"/>
              <a:gd name="connsiteY1" fmla="*/ 0 h 2121408"/>
              <a:gd name="connsiteX2" fmla="*/ 3544855 w 3557016"/>
              <a:gd name="connsiteY2" fmla="*/ 1915160 h 2121408"/>
              <a:gd name="connsiteX3" fmla="*/ 0 w 3557016"/>
              <a:gd name="connsiteY3" fmla="*/ 2121408 h 2121408"/>
              <a:gd name="connsiteX4" fmla="*/ 0 w 3557016"/>
              <a:gd name="connsiteY4" fmla="*/ 0 h 2121408"/>
              <a:gd name="connsiteX0" fmla="*/ 0 w 3557016"/>
              <a:gd name="connsiteY0" fmla="*/ 0 h 2121408"/>
              <a:gd name="connsiteX1" fmla="*/ 3557016 w 3557016"/>
              <a:gd name="connsiteY1" fmla="*/ 0 h 2121408"/>
              <a:gd name="connsiteX2" fmla="*/ 3523303 w 3557016"/>
              <a:gd name="connsiteY2" fmla="*/ 1798166 h 2121408"/>
              <a:gd name="connsiteX3" fmla="*/ 0 w 3557016"/>
              <a:gd name="connsiteY3" fmla="*/ 2121408 h 2121408"/>
              <a:gd name="connsiteX4" fmla="*/ 0 w 3557016"/>
              <a:gd name="connsiteY4" fmla="*/ 0 h 2121408"/>
              <a:gd name="connsiteX0" fmla="*/ 0 w 3557016"/>
              <a:gd name="connsiteY0" fmla="*/ 0 h 2121408"/>
              <a:gd name="connsiteX1" fmla="*/ 3557016 w 3557016"/>
              <a:gd name="connsiteY1" fmla="*/ 0 h 2121408"/>
              <a:gd name="connsiteX2" fmla="*/ 3544855 w 3557016"/>
              <a:gd name="connsiteY2" fmla="*/ 1819718 h 2121408"/>
              <a:gd name="connsiteX3" fmla="*/ 0 w 3557016"/>
              <a:gd name="connsiteY3" fmla="*/ 2121408 h 2121408"/>
              <a:gd name="connsiteX4" fmla="*/ 0 w 3557016"/>
              <a:gd name="connsiteY4" fmla="*/ 0 h 2121408"/>
              <a:gd name="connsiteX0" fmla="*/ 0 w 3628133"/>
              <a:gd name="connsiteY0" fmla="*/ 0 h 2121408"/>
              <a:gd name="connsiteX1" fmla="*/ 3557016 w 3628133"/>
              <a:gd name="connsiteY1" fmla="*/ 0 h 2121408"/>
              <a:gd name="connsiteX2" fmla="*/ 3627983 w 3628133"/>
              <a:gd name="connsiteY2" fmla="*/ 1805939 h 2121408"/>
              <a:gd name="connsiteX3" fmla="*/ 0 w 3628133"/>
              <a:gd name="connsiteY3" fmla="*/ 2121408 h 2121408"/>
              <a:gd name="connsiteX4" fmla="*/ 0 w 3628133"/>
              <a:gd name="connsiteY4" fmla="*/ 0 h 2121408"/>
              <a:gd name="connsiteX0" fmla="*/ 0 w 3640144"/>
              <a:gd name="connsiteY0" fmla="*/ 0 h 2121408"/>
              <a:gd name="connsiteX1" fmla="*/ 3640144 w 3640144"/>
              <a:gd name="connsiteY1" fmla="*/ 0 h 2121408"/>
              <a:gd name="connsiteX2" fmla="*/ 3627983 w 3640144"/>
              <a:gd name="connsiteY2" fmla="*/ 1805939 h 2121408"/>
              <a:gd name="connsiteX3" fmla="*/ 0 w 3640144"/>
              <a:gd name="connsiteY3" fmla="*/ 2121408 h 2121408"/>
              <a:gd name="connsiteX4" fmla="*/ 0 w 3640144"/>
              <a:gd name="connsiteY4" fmla="*/ 0 h 212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0144" h="2121408">
                <a:moveTo>
                  <a:pt x="0" y="0"/>
                </a:moveTo>
                <a:lnTo>
                  <a:pt x="3640144" y="0"/>
                </a:lnTo>
                <a:cubicBezTo>
                  <a:pt x="3636090" y="638387"/>
                  <a:pt x="3632037" y="1167552"/>
                  <a:pt x="3627983" y="1805939"/>
                </a:cubicBezTo>
                <a:lnTo>
                  <a:pt x="0" y="2121408"/>
                </a:lnTo>
                <a:lnTo>
                  <a:pt x="0" y="0"/>
                </a:lnTo>
                <a:close/>
              </a:path>
            </a:pathLst>
          </a:custGeom>
          <a:solidFill>
            <a:srgbClr val="C90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Freihandform 6"/>
          <p:cNvSpPr/>
          <p:nvPr/>
        </p:nvSpPr>
        <p:spPr>
          <a:xfrm rot="10800000">
            <a:off x="-130196" y="3937750"/>
            <a:ext cx="12304888" cy="3024218"/>
          </a:xfrm>
          <a:custGeom>
            <a:avLst/>
            <a:gdLst>
              <a:gd name="connsiteX0" fmla="*/ 54864 w 3557016"/>
              <a:gd name="connsiteY0" fmla="*/ 0 h 2139696"/>
              <a:gd name="connsiteX1" fmla="*/ 3557016 w 3557016"/>
              <a:gd name="connsiteY1" fmla="*/ 18288 h 2139696"/>
              <a:gd name="connsiteX2" fmla="*/ 3529584 w 3557016"/>
              <a:gd name="connsiteY2" fmla="*/ 1956816 h 2139696"/>
              <a:gd name="connsiteX3" fmla="*/ 0 w 3557016"/>
              <a:gd name="connsiteY3" fmla="*/ 2139696 h 2139696"/>
              <a:gd name="connsiteX4" fmla="*/ 54864 w 3557016"/>
              <a:gd name="connsiteY4" fmla="*/ 0 h 2139696"/>
              <a:gd name="connsiteX0" fmla="*/ 0 w 3602735"/>
              <a:gd name="connsiteY0" fmla="*/ 27431 h 2121408"/>
              <a:gd name="connsiteX1" fmla="*/ 3602735 w 3602735"/>
              <a:gd name="connsiteY1" fmla="*/ 0 h 2121408"/>
              <a:gd name="connsiteX2" fmla="*/ 3575303 w 3602735"/>
              <a:gd name="connsiteY2" fmla="*/ 1938528 h 2121408"/>
              <a:gd name="connsiteX3" fmla="*/ 45719 w 3602735"/>
              <a:gd name="connsiteY3" fmla="*/ 2121408 h 2121408"/>
              <a:gd name="connsiteX4" fmla="*/ 0 w 3602735"/>
              <a:gd name="connsiteY4" fmla="*/ 27431 h 2121408"/>
              <a:gd name="connsiteX0" fmla="*/ 0 w 3557016"/>
              <a:gd name="connsiteY0" fmla="*/ 45719 h 2121408"/>
              <a:gd name="connsiteX1" fmla="*/ 3557016 w 3557016"/>
              <a:gd name="connsiteY1" fmla="*/ 0 h 2121408"/>
              <a:gd name="connsiteX2" fmla="*/ 3529584 w 3557016"/>
              <a:gd name="connsiteY2" fmla="*/ 1938528 h 2121408"/>
              <a:gd name="connsiteX3" fmla="*/ 0 w 3557016"/>
              <a:gd name="connsiteY3" fmla="*/ 2121408 h 2121408"/>
              <a:gd name="connsiteX4" fmla="*/ 0 w 3557016"/>
              <a:gd name="connsiteY4" fmla="*/ 45719 h 2121408"/>
              <a:gd name="connsiteX0" fmla="*/ 0 w 3602735"/>
              <a:gd name="connsiteY0" fmla="*/ 0 h 2167127"/>
              <a:gd name="connsiteX1" fmla="*/ 3602735 w 3602735"/>
              <a:gd name="connsiteY1" fmla="*/ 45719 h 2167127"/>
              <a:gd name="connsiteX2" fmla="*/ 3575303 w 3602735"/>
              <a:gd name="connsiteY2" fmla="*/ 1984247 h 2167127"/>
              <a:gd name="connsiteX3" fmla="*/ 45719 w 3602735"/>
              <a:gd name="connsiteY3" fmla="*/ 2167127 h 2167127"/>
              <a:gd name="connsiteX4" fmla="*/ 0 w 3602735"/>
              <a:gd name="connsiteY4" fmla="*/ 0 h 2167127"/>
              <a:gd name="connsiteX0" fmla="*/ 0 w 3557016"/>
              <a:gd name="connsiteY0" fmla="*/ 0 h 2121408"/>
              <a:gd name="connsiteX1" fmla="*/ 3557016 w 3557016"/>
              <a:gd name="connsiteY1" fmla="*/ 0 h 2121408"/>
              <a:gd name="connsiteX2" fmla="*/ 3529584 w 3557016"/>
              <a:gd name="connsiteY2" fmla="*/ 1938528 h 2121408"/>
              <a:gd name="connsiteX3" fmla="*/ 0 w 3557016"/>
              <a:gd name="connsiteY3" fmla="*/ 2121408 h 2121408"/>
              <a:gd name="connsiteX4" fmla="*/ 0 w 3557016"/>
              <a:gd name="connsiteY4" fmla="*/ 0 h 2121408"/>
              <a:gd name="connsiteX0" fmla="*/ 0 w 3557016"/>
              <a:gd name="connsiteY0" fmla="*/ 0 h 2121408"/>
              <a:gd name="connsiteX1" fmla="*/ 3557016 w 3557016"/>
              <a:gd name="connsiteY1" fmla="*/ 0 h 2121408"/>
              <a:gd name="connsiteX2" fmla="*/ 3544855 w 3557016"/>
              <a:gd name="connsiteY2" fmla="*/ 1915160 h 2121408"/>
              <a:gd name="connsiteX3" fmla="*/ 0 w 3557016"/>
              <a:gd name="connsiteY3" fmla="*/ 2121408 h 2121408"/>
              <a:gd name="connsiteX4" fmla="*/ 0 w 3557016"/>
              <a:gd name="connsiteY4" fmla="*/ 0 h 2121408"/>
              <a:gd name="connsiteX0" fmla="*/ 0 w 3557016"/>
              <a:gd name="connsiteY0" fmla="*/ 0 h 2121408"/>
              <a:gd name="connsiteX1" fmla="*/ 3557016 w 3557016"/>
              <a:gd name="connsiteY1" fmla="*/ 0 h 2121408"/>
              <a:gd name="connsiteX2" fmla="*/ 3523303 w 3557016"/>
              <a:gd name="connsiteY2" fmla="*/ 1798166 h 2121408"/>
              <a:gd name="connsiteX3" fmla="*/ 0 w 3557016"/>
              <a:gd name="connsiteY3" fmla="*/ 2121408 h 2121408"/>
              <a:gd name="connsiteX4" fmla="*/ 0 w 3557016"/>
              <a:gd name="connsiteY4" fmla="*/ 0 h 2121408"/>
              <a:gd name="connsiteX0" fmla="*/ 0 w 3557016"/>
              <a:gd name="connsiteY0" fmla="*/ 0 h 2121408"/>
              <a:gd name="connsiteX1" fmla="*/ 3557016 w 3557016"/>
              <a:gd name="connsiteY1" fmla="*/ 0 h 2121408"/>
              <a:gd name="connsiteX2" fmla="*/ 3544855 w 3557016"/>
              <a:gd name="connsiteY2" fmla="*/ 1819718 h 2121408"/>
              <a:gd name="connsiteX3" fmla="*/ 0 w 3557016"/>
              <a:gd name="connsiteY3" fmla="*/ 2121408 h 2121408"/>
              <a:gd name="connsiteX4" fmla="*/ 0 w 3557016"/>
              <a:gd name="connsiteY4" fmla="*/ 0 h 2121408"/>
              <a:gd name="connsiteX0" fmla="*/ 0 w 12287074"/>
              <a:gd name="connsiteY0" fmla="*/ 0 h 2121408"/>
              <a:gd name="connsiteX1" fmla="*/ 3557016 w 12287074"/>
              <a:gd name="connsiteY1" fmla="*/ 0 h 2121408"/>
              <a:gd name="connsiteX2" fmla="*/ 12287073 w 12287074"/>
              <a:gd name="connsiteY2" fmla="*/ 1061892 h 2121408"/>
              <a:gd name="connsiteX3" fmla="*/ 0 w 12287074"/>
              <a:gd name="connsiteY3" fmla="*/ 2121408 h 2121408"/>
              <a:gd name="connsiteX4" fmla="*/ 0 w 12287074"/>
              <a:gd name="connsiteY4" fmla="*/ 0 h 2121408"/>
              <a:gd name="connsiteX0" fmla="*/ 0 w 12287074"/>
              <a:gd name="connsiteY0" fmla="*/ 0 h 2121408"/>
              <a:gd name="connsiteX1" fmla="*/ 3557016 w 12287074"/>
              <a:gd name="connsiteY1" fmla="*/ 0 h 2121408"/>
              <a:gd name="connsiteX2" fmla="*/ 12287073 w 12287074"/>
              <a:gd name="connsiteY2" fmla="*/ 1061892 h 2121408"/>
              <a:gd name="connsiteX3" fmla="*/ 0 w 12287074"/>
              <a:gd name="connsiteY3" fmla="*/ 2121408 h 2121408"/>
              <a:gd name="connsiteX4" fmla="*/ 0 w 12287074"/>
              <a:gd name="connsiteY4" fmla="*/ 0 h 2121408"/>
              <a:gd name="connsiteX0" fmla="*/ 0 w 12287542"/>
              <a:gd name="connsiteY0" fmla="*/ 716489 h 2837897"/>
              <a:gd name="connsiteX1" fmla="*/ 12271525 w 12287542"/>
              <a:gd name="connsiteY1" fmla="*/ 0 h 2837897"/>
              <a:gd name="connsiteX2" fmla="*/ 12287073 w 12287542"/>
              <a:gd name="connsiteY2" fmla="*/ 1778381 h 2837897"/>
              <a:gd name="connsiteX3" fmla="*/ 0 w 12287542"/>
              <a:gd name="connsiteY3" fmla="*/ 2837897 h 2837897"/>
              <a:gd name="connsiteX4" fmla="*/ 0 w 12287542"/>
              <a:gd name="connsiteY4" fmla="*/ 716489 h 2837897"/>
              <a:gd name="connsiteX0" fmla="*/ 0 w 12301396"/>
              <a:gd name="connsiteY0" fmla="*/ 27557 h 2837897"/>
              <a:gd name="connsiteX1" fmla="*/ 12285379 w 12301396"/>
              <a:gd name="connsiteY1" fmla="*/ 0 h 2837897"/>
              <a:gd name="connsiteX2" fmla="*/ 12300927 w 12301396"/>
              <a:gd name="connsiteY2" fmla="*/ 1778381 h 2837897"/>
              <a:gd name="connsiteX3" fmla="*/ 13854 w 12301396"/>
              <a:gd name="connsiteY3" fmla="*/ 2837897 h 2837897"/>
              <a:gd name="connsiteX4" fmla="*/ 0 w 12301396"/>
              <a:gd name="connsiteY4" fmla="*/ 27557 h 2837897"/>
              <a:gd name="connsiteX0" fmla="*/ 0 w 12315250"/>
              <a:gd name="connsiteY0" fmla="*/ 0 h 2851676"/>
              <a:gd name="connsiteX1" fmla="*/ 12299233 w 12315250"/>
              <a:gd name="connsiteY1" fmla="*/ 13779 h 2851676"/>
              <a:gd name="connsiteX2" fmla="*/ 12314781 w 12315250"/>
              <a:gd name="connsiteY2" fmla="*/ 1792160 h 2851676"/>
              <a:gd name="connsiteX3" fmla="*/ 27708 w 12315250"/>
              <a:gd name="connsiteY3" fmla="*/ 2851676 h 2851676"/>
              <a:gd name="connsiteX4" fmla="*/ 0 w 12315250"/>
              <a:gd name="connsiteY4" fmla="*/ 0 h 2851676"/>
              <a:gd name="connsiteX0" fmla="*/ 0 w 12315785"/>
              <a:gd name="connsiteY0" fmla="*/ 82672 h 2934348"/>
              <a:gd name="connsiteX1" fmla="*/ 12313087 w 12315785"/>
              <a:gd name="connsiteY1" fmla="*/ 0 h 2934348"/>
              <a:gd name="connsiteX2" fmla="*/ 12314781 w 12315785"/>
              <a:gd name="connsiteY2" fmla="*/ 1874832 h 2934348"/>
              <a:gd name="connsiteX3" fmla="*/ 27708 w 12315785"/>
              <a:gd name="connsiteY3" fmla="*/ 2934348 h 2934348"/>
              <a:gd name="connsiteX4" fmla="*/ 0 w 12315785"/>
              <a:gd name="connsiteY4" fmla="*/ 82672 h 2934348"/>
              <a:gd name="connsiteX0" fmla="*/ 0 w 12315785"/>
              <a:gd name="connsiteY0" fmla="*/ 0 h 2989462"/>
              <a:gd name="connsiteX1" fmla="*/ 12313087 w 12315785"/>
              <a:gd name="connsiteY1" fmla="*/ 55114 h 2989462"/>
              <a:gd name="connsiteX2" fmla="*/ 12314781 w 12315785"/>
              <a:gd name="connsiteY2" fmla="*/ 1929946 h 2989462"/>
              <a:gd name="connsiteX3" fmla="*/ 27708 w 12315785"/>
              <a:gd name="connsiteY3" fmla="*/ 2989462 h 2989462"/>
              <a:gd name="connsiteX4" fmla="*/ 0 w 12315785"/>
              <a:gd name="connsiteY4" fmla="*/ 0 h 2989462"/>
              <a:gd name="connsiteX0" fmla="*/ 0 w 12388076"/>
              <a:gd name="connsiteY0" fmla="*/ 0 h 2989462"/>
              <a:gd name="connsiteX1" fmla="*/ 12313087 w 12388076"/>
              <a:gd name="connsiteY1" fmla="*/ 55114 h 2989462"/>
              <a:gd name="connsiteX2" fmla="*/ 12387933 w 12388076"/>
              <a:gd name="connsiteY2" fmla="*/ 1966322 h 2989462"/>
              <a:gd name="connsiteX3" fmla="*/ 27708 w 12388076"/>
              <a:gd name="connsiteY3" fmla="*/ 2989462 h 2989462"/>
              <a:gd name="connsiteX4" fmla="*/ 0 w 12388076"/>
              <a:gd name="connsiteY4" fmla="*/ 0 h 2989462"/>
              <a:gd name="connsiteX0" fmla="*/ 8868 w 12396944"/>
              <a:gd name="connsiteY0" fmla="*/ 0 h 2953086"/>
              <a:gd name="connsiteX1" fmla="*/ 12321955 w 12396944"/>
              <a:gd name="connsiteY1" fmla="*/ 55114 h 2953086"/>
              <a:gd name="connsiteX2" fmla="*/ 12396801 w 12396944"/>
              <a:gd name="connsiteY2" fmla="*/ 1966322 h 2953086"/>
              <a:gd name="connsiteX3" fmla="*/ 0 w 12396944"/>
              <a:gd name="connsiteY3" fmla="*/ 2953086 h 2953086"/>
              <a:gd name="connsiteX4" fmla="*/ 8868 w 12396944"/>
              <a:gd name="connsiteY4" fmla="*/ 0 h 2953086"/>
              <a:gd name="connsiteX0" fmla="*/ 8868 w 12396944"/>
              <a:gd name="connsiteY0" fmla="*/ 0 h 3007649"/>
              <a:gd name="connsiteX1" fmla="*/ 12321955 w 12396944"/>
              <a:gd name="connsiteY1" fmla="*/ 55114 h 3007649"/>
              <a:gd name="connsiteX2" fmla="*/ 12396801 w 12396944"/>
              <a:gd name="connsiteY2" fmla="*/ 1966322 h 3007649"/>
              <a:gd name="connsiteX3" fmla="*/ 0 w 12396944"/>
              <a:gd name="connsiteY3" fmla="*/ 3007649 h 3007649"/>
              <a:gd name="connsiteX4" fmla="*/ 8868 w 12396944"/>
              <a:gd name="connsiteY4" fmla="*/ 0 h 3007649"/>
              <a:gd name="connsiteX0" fmla="*/ 8868 w 12396944"/>
              <a:gd name="connsiteY0" fmla="*/ 0 h 3007649"/>
              <a:gd name="connsiteX1" fmla="*/ 12321955 w 12396944"/>
              <a:gd name="connsiteY1" fmla="*/ 55114 h 3007649"/>
              <a:gd name="connsiteX2" fmla="*/ 12396801 w 12396944"/>
              <a:gd name="connsiteY2" fmla="*/ 1966322 h 3007649"/>
              <a:gd name="connsiteX3" fmla="*/ 0 w 12396944"/>
              <a:gd name="connsiteY3" fmla="*/ 3007649 h 3007649"/>
              <a:gd name="connsiteX4" fmla="*/ 8868 w 12396944"/>
              <a:gd name="connsiteY4" fmla="*/ 0 h 3007649"/>
              <a:gd name="connsiteX0" fmla="*/ 8868 w 12321955"/>
              <a:gd name="connsiteY0" fmla="*/ 0 h 3007649"/>
              <a:gd name="connsiteX1" fmla="*/ 12321955 w 12321955"/>
              <a:gd name="connsiteY1" fmla="*/ 55114 h 3007649"/>
              <a:gd name="connsiteX2" fmla="*/ 12293841 w 12321955"/>
              <a:gd name="connsiteY2" fmla="*/ 1995657 h 3007649"/>
              <a:gd name="connsiteX3" fmla="*/ 0 w 12321955"/>
              <a:gd name="connsiteY3" fmla="*/ 3007649 h 3007649"/>
              <a:gd name="connsiteX4" fmla="*/ 8868 w 12321955"/>
              <a:gd name="connsiteY4" fmla="*/ 0 h 3007649"/>
              <a:gd name="connsiteX0" fmla="*/ 8868 w 12321955"/>
              <a:gd name="connsiteY0" fmla="*/ 0 h 3007649"/>
              <a:gd name="connsiteX1" fmla="*/ 12321955 w 12321955"/>
              <a:gd name="connsiteY1" fmla="*/ 55114 h 3007649"/>
              <a:gd name="connsiteX2" fmla="*/ 12308549 w 12321955"/>
              <a:gd name="connsiteY2" fmla="*/ 1995657 h 3007649"/>
              <a:gd name="connsiteX3" fmla="*/ 0 w 12321955"/>
              <a:gd name="connsiteY3" fmla="*/ 3007649 h 3007649"/>
              <a:gd name="connsiteX4" fmla="*/ 8868 w 12321955"/>
              <a:gd name="connsiteY4" fmla="*/ 0 h 3007649"/>
              <a:gd name="connsiteX0" fmla="*/ 8868 w 12309587"/>
              <a:gd name="connsiteY0" fmla="*/ 0 h 3007649"/>
              <a:gd name="connsiteX1" fmla="*/ 12307247 w 12309587"/>
              <a:gd name="connsiteY1" fmla="*/ 55114 h 3007649"/>
              <a:gd name="connsiteX2" fmla="*/ 12308549 w 12309587"/>
              <a:gd name="connsiteY2" fmla="*/ 1995657 h 3007649"/>
              <a:gd name="connsiteX3" fmla="*/ 0 w 12309587"/>
              <a:gd name="connsiteY3" fmla="*/ 3007649 h 3007649"/>
              <a:gd name="connsiteX4" fmla="*/ 8868 w 12309587"/>
              <a:gd name="connsiteY4" fmla="*/ 0 h 300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587" h="3007649">
                <a:moveTo>
                  <a:pt x="8868" y="0"/>
                </a:moveTo>
                <a:lnTo>
                  <a:pt x="12307247" y="55114"/>
                </a:lnTo>
                <a:cubicBezTo>
                  <a:pt x="12303193" y="693501"/>
                  <a:pt x="12312603" y="1357270"/>
                  <a:pt x="12308549" y="1995657"/>
                </a:cubicBezTo>
                <a:lnTo>
                  <a:pt x="0" y="3007649"/>
                </a:lnTo>
                <a:lnTo>
                  <a:pt x="8868" y="0"/>
                </a:lnTo>
                <a:close/>
              </a:path>
            </a:pathLst>
          </a:custGeom>
          <a:solidFill>
            <a:srgbClr val="C90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Rechteck 3"/>
          <p:cNvSpPr/>
          <p:nvPr/>
        </p:nvSpPr>
        <p:spPr>
          <a:xfrm>
            <a:off x="-118872" y="-161014"/>
            <a:ext cx="12310872" cy="2332287"/>
          </a:xfrm>
          <a:prstGeom prst="rect">
            <a:avLst/>
          </a:prstGeom>
          <a:solidFill>
            <a:srgbClr val="C90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3455522" y="2345010"/>
            <a:ext cx="5231589" cy="1662508"/>
          </a:xfrm>
          <a:prstGeom prst="rect">
            <a:avLst/>
          </a:prstGeom>
          <a:solidFill>
            <a:srgbClr val="C90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p:cNvSpPr txBox="1"/>
          <p:nvPr/>
        </p:nvSpPr>
        <p:spPr>
          <a:xfrm>
            <a:off x="-104805" y="2865413"/>
            <a:ext cx="12304891" cy="1077218"/>
          </a:xfrm>
          <a:prstGeom prst="rect">
            <a:avLst/>
          </a:prstGeom>
          <a:noFill/>
        </p:spPr>
        <p:txBody>
          <a:bodyPr wrap="square" rtlCol="0">
            <a:spAutoFit/>
          </a:bodyPr>
          <a:lstStyle/>
          <a:p>
            <a:pPr algn="ctr"/>
            <a:r>
              <a:rPr lang="de-DE" sz="3200" b="1" dirty="0">
                <a:solidFill>
                  <a:schemeClr val="bg1"/>
                </a:solidFill>
              </a:rPr>
              <a:t>   Veranstaltungszentren kosten Geld</a:t>
            </a:r>
            <a:br>
              <a:rPr lang="de-DE" sz="3200" b="1" dirty="0">
                <a:solidFill>
                  <a:schemeClr val="bg1"/>
                </a:solidFill>
              </a:rPr>
            </a:br>
            <a:r>
              <a:rPr lang="de-DE" sz="3200" b="1" dirty="0">
                <a:solidFill>
                  <a:schemeClr val="bg1"/>
                </a:solidFill>
              </a:rPr>
              <a:t>  - aber sie lohnen sich immer</a:t>
            </a:r>
          </a:p>
        </p:txBody>
      </p:sp>
    </p:spTree>
    <p:extLst>
      <p:ext uri="{BB962C8B-B14F-4D97-AF65-F5344CB8AC3E}">
        <p14:creationId xmlns:p14="http://schemas.microsoft.com/office/powerpoint/2010/main" val="168170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100"/>
                                  </p:stCondLst>
                                  <p:childTnLst>
                                    <p:anim calcmode="lin" valueType="num">
                                      <p:cBhvr additive="base">
                                        <p:cTn id="6" dur="100"/>
                                        <p:tgtEl>
                                          <p:spTgt spid="11"/>
                                        </p:tgtEl>
                                        <p:attrNameLst>
                                          <p:attrName>ppt_x</p:attrName>
                                        </p:attrNameLst>
                                      </p:cBhvr>
                                      <p:tavLst>
                                        <p:tav tm="0">
                                          <p:val>
                                            <p:strVal val="ppt_x"/>
                                          </p:val>
                                        </p:tav>
                                        <p:tav tm="100000">
                                          <p:val>
                                            <p:strVal val="0-ppt_w/2"/>
                                          </p:val>
                                        </p:tav>
                                      </p:tavLst>
                                    </p:anim>
                                    <p:anim calcmode="lin" valueType="num">
                                      <p:cBhvr additive="base">
                                        <p:cTn id="7" dur="100"/>
                                        <p:tgtEl>
                                          <p:spTgt spid="11"/>
                                        </p:tgtEl>
                                        <p:attrNameLst>
                                          <p:attrName>ppt_y</p:attrName>
                                        </p:attrNameLst>
                                      </p:cBhvr>
                                      <p:tavLst>
                                        <p:tav tm="0">
                                          <p:val>
                                            <p:strVal val="ppt_y"/>
                                          </p:val>
                                        </p:tav>
                                        <p:tav tm="100000">
                                          <p:val>
                                            <p:strVal val="ppt_y"/>
                                          </p:val>
                                        </p:tav>
                                      </p:tavLst>
                                    </p:anim>
                                    <p:set>
                                      <p:cBhvr>
                                        <p:cTn id="8" dur="1" fill="hold">
                                          <p:stCondLst>
                                            <p:cond delay="99"/>
                                          </p:stCondLst>
                                        </p:cTn>
                                        <p:tgtEl>
                                          <p:spTgt spid="11"/>
                                        </p:tgtEl>
                                        <p:attrNameLst>
                                          <p:attrName>style.visibility</p:attrName>
                                        </p:attrNameLst>
                                      </p:cBhvr>
                                      <p:to>
                                        <p:strVal val="hidden"/>
                                      </p:to>
                                    </p:set>
                                  </p:childTnLst>
                                </p:cTn>
                              </p:par>
                            </p:childTnLst>
                          </p:cTn>
                        </p:par>
                        <p:par>
                          <p:cTn id="9" fill="hold">
                            <p:stCondLst>
                              <p:cond delay="200"/>
                            </p:stCondLst>
                            <p:childTnLst>
                              <p:par>
                                <p:cTn id="10" presetID="42" presetClass="path" presetSubtype="0" accel="50000" decel="50000" fill="hold" grpId="0" nodeType="afterEffect">
                                  <p:stCondLst>
                                    <p:cond delay="0"/>
                                  </p:stCondLst>
                                  <p:childTnLst>
                                    <p:animMotion origin="layout" path="M -2.08333E-6 2.22222E-6 L -0.00182 -0.325 " pathEditMode="relative" rAng="0" ptsTypes="AA">
                                      <p:cBhvr>
                                        <p:cTn id="11" dur="250" fill="hold"/>
                                        <p:tgtEl>
                                          <p:spTgt spid="4"/>
                                        </p:tgtEl>
                                        <p:attrNameLst>
                                          <p:attrName>ppt_x</p:attrName>
                                          <p:attrName>ppt_y</p:attrName>
                                        </p:attrNameLst>
                                      </p:cBhvr>
                                      <p:rCtr x="-91" y="-16250"/>
                                    </p:animMotion>
                                  </p:childTnLst>
                                </p:cTn>
                              </p:par>
                              <p:par>
                                <p:cTn id="12" presetID="42" presetClass="path" presetSubtype="0" accel="50000" decel="50000" fill="hold" grpId="0" nodeType="withEffect">
                                  <p:stCondLst>
                                    <p:cond delay="150"/>
                                  </p:stCondLst>
                                  <p:childTnLst>
                                    <p:animMotion origin="layout" path="M -3.33333E-6 2.59259E-6 L -0.32187 0.00278 " pathEditMode="relative" rAng="0" ptsTypes="AA">
                                      <p:cBhvr>
                                        <p:cTn id="13" dur="250" fill="hold"/>
                                        <p:tgtEl>
                                          <p:spTgt spid="2"/>
                                        </p:tgtEl>
                                        <p:attrNameLst>
                                          <p:attrName>ppt_x</p:attrName>
                                          <p:attrName>ppt_y</p:attrName>
                                        </p:attrNameLst>
                                      </p:cBhvr>
                                      <p:rCtr x="-16094" y="139"/>
                                    </p:animMotion>
                                  </p:childTnLst>
                                </p:cTn>
                              </p:par>
                              <p:par>
                                <p:cTn id="14" presetID="42" presetClass="path" presetSubtype="0" accel="50000" decel="50000" fill="hold" grpId="0" nodeType="withEffect">
                                  <p:stCondLst>
                                    <p:cond delay="300"/>
                                  </p:stCondLst>
                                  <p:childTnLst>
                                    <p:animMotion origin="layout" path="M 2.70833E-6 -4.07407E-6 L 0.30026 -0.01018 " pathEditMode="relative" rAng="0" ptsTypes="AA">
                                      <p:cBhvr>
                                        <p:cTn id="15" dur="250" fill="hold"/>
                                        <p:tgtEl>
                                          <p:spTgt spid="3"/>
                                        </p:tgtEl>
                                        <p:attrNameLst>
                                          <p:attrName>ppt_x</p:attrName>
                                          <p:attrName>ppt_y</p:attrName>
                                        </p:attrNameLst>
                                      </p:cBhvr>
                                      <p:rCtr x="15013" y="-509"/>
                                    </p:animMotion>
                                  </p:childTnLst>
                                </p:cTn>
                              </p:par>
                              <p:par>
                                <p:cTn id="16" presetID="42" presetClass="path" presetSubtype="0" accel="50000" decel="50000" fill="hold" grpId="0" nodeType="withEffect">
                                  <p:stCondLst>
                                    <p:cond delay="450"/>
                                  </p:stCondLst>
                                  <p:childTnLst>
                                    <p:animMotion origin="layout" path="M 3.33333E-6 2.22222E-6 L 0.00273 0.46111 " pathEditMode="relative" rAng="0" ptsTypes="AA">
                                      <p:cBhvr>
                                        <p:cTn id="17" dur="250" fill="hold"/>
                                        <p:tgtEl>
                                          <p:spTgt spid="7"/>
                                        </p:tgtEl>
                                        <p:attrNameLst>
                                          <p:attrName>ppt_x</p:attrName>
                                          <p:attrName>ppt_y</p:attrName>
                                        </p:attrNameLst>
                                      </p:cBhvr>
                                      <p:rCtr x="130" y="2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animBg="1"/>
      <p:bldP spid="7"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826888" y="1029952"/>
            <a:ext cx="8985421"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chemeClr val="bg1"/>
                </a:solidFill>
              </a:rPr>
              <a:t>Auf ein Wort…</a:t>
            </a:r>
          </a:p>
        </p:txBody>
      </p:sp>
      <p:sp>
        <p:nvSpPr>
          <p:cNvPr id="4" name="Textplatzhalter 2"/>
          <p:cNvSpPr txBox="1">
            <a:spLocks/>
          </p:cNvSpPr>
          <p:nvPr/>
        </p:nvSpPr>
        <p:spPr>
          <a:xfrm>
            <a:off x="801130" y="1841679"/>
            <a:ext cx="8985808"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solidFill>
                  <a:schemeClr val="bg1"/>
                </a:solidFill>
              </a:rPr>
              <a:t>„Seit 30 Jahren stehe ich auf den Bühnen dieser Republik. </a:t>
            </a:r>
            <a:r>
              <a:rPr lang="de-DE" sz="1400" b="1" dirty="0">
                <a:solidFill>
                  <a:schemeClr val="bg1"/>
                </a:solidFill>
              </a:rPr>
              <a:t>Live-Veranstaltungen sind durch nichts zu ersetzen</a:t>
            </a:r>
            <a:r>
              <a:rPr lang="de-DE" sz="1400" dirty="0">
                <a:solidFill>
                  <a:schemeClr val="bg1"/>
                </a:solidFill>
              </a:rPr>
              <a:t>. Aber Künstler brauchen ihr Publikum und sie brauchen Bühnen, Veranstaltungszentren, Hallen oder Stadien und auch die kleineren Häuser, die uns Künstlern eine Bühne zum Wachsen geben. Ich bin sicher, ohne die vielen Auftritte auf den kleineren Bühnen der Nation würde ich heute nicht auf den großen stehen.“ </a:t>
            </a:r>
            <a:br>
              <a:rPr lang="de-DE" sz="1400" dirty="0">
                <a:solidFill>
                  <a:schemeClr val="bg1"/>
                </a:solidFill>
              </a:rPr>
            </a:br>
            <a:r>
              <a:rPr lang="de-DE" sz="1400" i="1" dirty="0">
                <a:solidFill>
                  <a:schemeClr val="bg1"/>
                </a:solidFill>
              </a:rPr>
              <a:t>(Dr. Eckart von Hirschhausen, Arzt, Komiker, Autor und Gründer der Stiftung „Gesunde Erde – Gesunde Menschen“)</a:t>
            </a:r>
          </a:p>
          <a:p>
            <a:r>
              <a:rPr lang="de-DE" sz="1400" dirty="0">
                <a:solidFill>
                  <a:schemeClr val="bg1"/>
                </a:solidFill>
              </a:rPr>
              <a:t>„Ohne Veranstaltungen bleiben in vielen Hotels Betten leer – und auch Gastronomiebetrieben brechen Umsätze weg. Das ist an vielen Stellen existentiell für die Betreiber, aber auch für alle, die von deren Investitionen, den </a:t>
            </a:r>
            <a:r>
              <a:rPr lang="de-DE" sz="1400" b="1" dirty="0">
                <a:solidFill>
                  <a:schemeClr val="bg1"/>
                </a:solidFill>
              </a:rPr>
              <a:t>Arbeitsplätzen</a:t>
            </a:r>
            <a:r>
              <a:rPr lang="de-DE" sz="1400" dirty="0">
                <a:solidFill>
                  <a:schemeClr val="bg1"/>
                </a:solidFill>
              </a:rPr>
              <a:t> und einen vielfältigen Angebot in der Stadt profitieren.“ </a:t>
            </a:r>
            <a:br>
              <a:rPr lang="de-DE" sz="1400" dirty="0">
                <a:solidFill>
                  <a:schemeClr val="bg1"/>
                </a:solidFill>
              </a:rPr>
            </a:br>
            <a:r>
              <a:rPr lang="de-DE" sz="1400" i="1" dirty="0">
                <a:solidFill>
                  <a:schemeClr val="bg1"/>
                </a:solidFill>
              </a:rPr>
              <a:t>(Ingrid Hartges, Hauptgeschäftsführerin des DEHOGA Bundesverbandes)</a:t>
            </a:r>
          </a:p>
          <a:p>
            <a:r>
              <a:rPr lang="de-DE" sz="1400" dirty="0">
                <a:solidFill>
                  <a:schemeClr val="bg1"/>
                </a:solidFill>
              </a:rPr>
              <a:t>„Die </a:t>
            </a:r>
            <a:r>
              <a:rPr lang="de-DE" sz="1400" b="1" dirty="0">
                <a:solidFill>
                  <a:schemeClr val="bg1"/>
                </a:solidFill>
              </a:rPr>
              <a:t>Wertschöpfung</a:t>
            </a:r>
            <a:r>
              <a:rPr lang="de-DE" sz="1400" dirty="0">
                <a:solidFill>
                  <a:schemeClr val="bg1"/>
                </a:solidFill>
              </a:rPr>
              <a:t> der Veranstaltungszentren in unseren Kommunen ist enorm. In der momentanen Covid-19-Krise versteht nun auch der letzte Politiker, wie wichtig unsere Häuser sind. Der Geschäftstourismus, welcher in erster Linie von Kongressen, Tagungen, Messen und Events profitiert, ist zur Zeit am Boden. Der Einzelhandel, die Gastronomie, die Hotellerie und viele Dienstleister, die von diesen Besuchern profitieren, spüren diese Auswirkungen enorm. In allen Bereichen der Wertschöpfung sind die Umsätze um mehr als 50 Prozent zurückgegangen. Dies hat enorme Auswirkungen für die</a:t>
            </a:r>
            <a:r>
              <a:rPr lang="de-DE" sz="1400" b="1" dirty="0">
                <a:solidFill>
                  <a:schemeClr val="bg1"/>
                </a:solidFill>
              </a:rPr>
              <a:t> Steuereinnahmen </a:t>
            </a:r>
            <a:r>
              <a:rPr lang="de-DE" sz="1400" dirty="0">
                <a:solidFill>
                  <a:schemeClr val="bg1"/>
                </a:solidFill>
              </a:rPr>
              <a:t>und Arbeitsplätze in den Kommunen.“ </a:t>
            </a:r>
            <a:br>
              <a:rPr lang="de-DE" sz="1400" dirty="0">
                <a:solidFill>
                  <a:schemeClr val="bg1"/>
                </a:solidFill>
              </a:rPr>
            </a:br>
            <a:r>
              <a:rPr lang="de-DE" sz="1400" i="1" dirty="0">
                <a:solidFill>
                  <a:schemeClr val="bg1"/>
                </a:solidFill>
              </a:rPr>
              <a:t>(August Moderer, Geschäftsführer mainzplus CITYMARKETING)</a:t>
            </a:r>
          </a:p>
          <a:p>
            <a:endParaRPr lang="de-DE" sz="1400" i="1" dirty="0">
              <a:solidFill>
                <a:schemeClr val="bg1"/>
              </a:solidFill>
            </a:endParaRPr>
          </a:p>
        </p:txBody>
      </p:sp>
    </p:spTree>
    <p:extLst>
      <p:ext uri="{BB962C8B-B14F-4D97-AF65-F5344CB8AC3E}">
        <p14:creationId xmlns:p14="http://schemas.microsoft.com/office/powerpoint/2010/main" val="223118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826888" y="1029952"/>
            <a:ext cx="8985421"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chemeClr val="bg1"/>
                </a:solidFill>
              </a:rPr>
              <a:t>Auf ein Wort…</a:t>
            </a:r>
          </a:p>
        </p:txBody>
      </p:sp>
      <p:sp>
        <p:nvSpPr>
          <p:cNvPr id="3" name="Textplatzhalter 2"/>
          <p:cNvSpPr txBox="1">
            <a:spLocks/>
          </p:cNvSpPr>
          <p:nvPr/>
        </p:nvSpPr>
        <p:spPr>
          <a:xfrm>
            <a:off x="801130" y="1753201"/>
            <a:ext cx="8985808"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solidFill>
                  <a:schemeClr val="bg1"/>
                </a:solidFill>
              </a:rPr>
              <a:t>„Die Lebensqualität in unseren Städten lässt sich nicht nur an der Gestaltung der Stadt, an ihren öffentlichen Räumen und an ihrer guten Infrastruktur festmachen. Interessante Veranstaltungen, Orte zum Austausch von Wissenschaft und Wirtschaft – auch mit internationalen Gästen – und offene Räume für ganz verschiedene Ansprüche und Themen – vom Sportereignis bis zur Abifeier – wichtige </a:t>
            </a:r>
            <a:r>
              <a:rPr lang="de-DE" sz="1400" b="1" dirty="0">
                <a:solidFill>
                  <a:schemeClr val="bg1"/>
                </a:solidFill>
              </a:rPr>
              <a:t>Identifikationspunkte</a:t>
            </a:r>
            <a:r>
              <a:rPr lang="de-DE" sz="1400" dirty="0">
                <a:solidFill>
                  <a:schemeClr val="bg1"/>
                </a:solidFill>
              </a:rPr>
              <a:t> für die Menschen in ihrer Stadt.“ </a:t>
            </a:r>
            <a:br>
              <a:rPr lang="de-DE" sz="1400" dirty="0">
                <a:solidFill>
                  <a:schemeClr val="bg1"/>
                </a:solidFill>
              </a:rPr>
            </a:br>
            <a:r>
              <a:rPr lang="de-DE" sz="1400" i="1" dirty="0">
                <a:solidFill>
                  <a:schemeClr val="bg1"/>
                </a:solidFill>
              </a:rPr>
              <a:t>(Bernadette Spinnen, Bundesvorsitzende der Bundesvereinigung City- und Stadtmarketing Deutschland e.V. und Leiterin Münster Marketing)</a:t>
            </a:r>
            <a:endParaRPr lang="de-DE" sz="1400" dirty="0">
              <a:solidFill>
                <a:schemeClr val="bg1"/>
              </a:solidFill>
            </a:endParaRPr>
          </a:p>
          <a:p>
            <a:r>
              <a:rPr lang="de-DE" sz="1400" dirty="0">
                <a:solidFill>
                  <a:schemeClr val="bg1"/>
                </a:solidFill>
              </a:rPr>
              <a:t>„Es wird eine zunehmende Zahl von Städten geben, welche die Veranstaltungen nutzen, um ihre eigene regionalen </a:t>
            </a:r>
            <a:r>
              <a:rPr lang="de-DE" sz="1400" b="1" dirty="0">
                <a:solidFill>
                  <a:schemeClr val="bg1"/>
                </a:solidFill>
              </a:rPr>
              <a:t>Kompetenzfelder</a:t>
            </a:r>
            <a:r>
              <a:rPr lang="de-DE" sz="1400" dirty="0">
                <a:solidFill>
                  <a:schemeClr val="bg1"/>
                </a:solidFill>
              </a:rPr>
              <a:t> sichtbarer zu machen.“ </a:t>
            </a:r>
            <a:br>
              <a:rPr lang="de-DE" sz="1400" dirty="0">
                <a:solidFill>
                  <a:schemeClr val="bg1"/>
                </a:solidFill>
              </a:rPr>
            </a:br>
            <a:r>
              <a:rPr lang="de-DE" sz="1400" i="1" dirty="0">
                <a:solidFill>
                  <a:schemeClr val="bg1"/>
                </a:solidFill>
              </a:rPr>
              <a:t>(Prof. Greg Clark CBE, The Business of Cities Limited UK)</a:t>
            </a:r>
          </a:p>
          <a:p>
            <a:r>
              <a:rPr lang="de-DE" sz="1400" dirty="0">
                <a:solidFill>
                  <a:schemeClr val="bg1"/>
                </a:solidFill>
              </a:rPr>
              <a:t>„Um frühzeitig zu erfahren, welche Anforderungen in Zukunft auf die Veranstaltungsbranche zukommen und welche veränderten und neuen Kongress- und Eventformate entstehen, forschen wir im Innovationsverbund „Future Meeting Space“ auch eng mit dem EVVC und Veranstaltungszentren zusammen. Denn diese rüsten sich bereits dafür, neben klassischen physischen Veranstaltungen, vielfältige </a:t>
            </a:r>
            <a:r>
              <a:rPr lang="de-DE" sz="1400" b="1" dirty="0">
                <a:solidFill>
                  <a:schemeClr val="bg1"/>
                </a:solidFill>
              </a:rPr>
              <a:t>neue hybride Veranstaltungsformate </a:t>
            </a:r>
            <a:r>
              <a:rPr lang="de-DE" sz="1400" dirty="0">
                <a:solidFill>
                  <a:schemeClr val="bg1"/>
                </a:solidFill>
              </a:rPr>
              <a:t>umsetzen zu können, um das Erlebnis und die Expertise vor Ort mit überregionalen und internationalen Impulsen zu vernetzen.“ </a:t>
            </a:r>
            <a:br>
              <a:rPr lang="de-DE" sz="1400" dirty="0">
                <a:solidFill>
                  <a:schemeClr val="bg1"/>
                </a:solidFill>
              </a:rPr>
            </a:br>
            <a:r>
              <a:rPr lang="de-DE" sz="1400" i="1" dirty="0">
                <a:solidFill>
                  <a:schemeClr val="bg1"/>
                </a:solidFill>
              </a:rPr>
              <a:t>(Stefan Rief, Institutsdirektor, Leiter Forschungsbereich Organisationsentwicklung und Arbeitsgestaltung, Fraunhofer-Institut für Arbeitswirtschaft und Organisation IAO)</a:t>
            </a:r>
          </a:p>
        </p:txBody>
      </p:sp>
    </p:spTree>
    <p:extLst>
      <p:ext uri="{BB962C8B-B14F-4D97-AF65-F5344CB8AC3E}">
        <p14:creationId xmlns:p14="http://schemas.microsoft.com/office/powerpoint/2010/main" val="37107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763750" cy="951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7508383" y="3447834"/>
            <a:ext cx="4790941" cy="1477328"/>
          </a:xfrm>
          <a:prstGeom prst="rect">
            <a:avLst/>
          </a:prstGeom>
          <a:solidFill>
            <a:schemeClr val="bg1">
              <a:alpha val="92000"/>
            </a:schemeClr>
          </a:solidFill>
        </p:spPr>
        <p:txBody>
          <a:bodyPr wrap="square" rtlCol="0">
            <a:spAutoFit/>
          </a:bodyPr>
          <a:lstStyle/>
          <a:p>
            <a:r>
              <a:rPr lang="de-DE" dirty="0"/>
              <a:t>Wenn nach Corona der persönliche Handschlag wieder zurückkehrt, dann stimmt nach Corona wie vor Corona: „You can´t e-mail a handshake“ und so manches mehr, was nur persönlich und von Angesicht zu Angesicht funktioniert.</a:t>
            </a:r>
          </a:p>
        </p:txBody>
      </p:sp>
    </p:spTree>
    <p:extLst>
      <p:ext uri="{BB962C8B-B14F-4D97-AF65-F5344CB8AC3E}">
        <p14:creationId xmlns:p14="http://schemas.microsoft.com/office/powerpoint/2010/main" val="211241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Personen, Menge enthält.&#10;&#10;Automatisch generierte Beschreibung">
            <a:extLst>
              <a:ext uri="{FF2B5EF4-FFF2-40B4-BE49-F238E27FC236}">
                <a16:creationId xmlns:a16="http://schemas.microsoft.com/office/drawing/2014/main" id="{5A7505F0-FD16-40A9-9D46-DD03B340D5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6504"/>
            <a:ext cx="12192000" cy="4038600"/>
          </a:xfrm>
          <a:prstGeom prst="rect">
            <a:avLst/>
          </a:prstGeom>
        </p:spPr>
      </p:pic>
      <p:sp>
        <p:nvSpPr>
          <p:cNvPr id="5" name="Textplatzhalter 2"/>
          <p:cNvSpPr txBox="1">
            <a:spLocks/>
          </p:cNvSpPr>
          <p:nvPr/>
        </p:nvSpPr>
        <p:spPr>
          <a:xfrm>
            <a:off x="9092241" y="4276439"/>
            <a:ext cx="2605179" cy="164127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de-DE" sz="1200" b="1" dirty="0">
                <a:solidFill>
                  <a:schemeClr val="bg1"/>
                </a:solidFill>
              </a:rPr>
              <a:t>Bildnachweis:</a:t>
            </a:r>
            <a:br>
              <a:rPr lang="de-DE" sz="1200" dirty="0">
                <a:solidFill>
                  <a:schemeClr val="bg1"/>
                </a:solidFill>
              </a:rPr>
            </a:br>
            <a:r>
              <a:rPr lang="de-DE" sz="1200" dirty="0">
                <a:solidFill>
                  <a:schemeClr val="bg1"/>
                </a:solidFill>
              </a:rPr>
              <a:t>S. 1, Kongress Palais Kassel, Kassel Marketing GmbH; S.5-10, Pixabay; S. 8, Kongress am Park Augsburg; S. 15 Darmstadtium Spectrum, Merck</a:t>
            </a:r>
            <a:br>
              <a:rPr lang="de-DE" sz="1400" dirty="0">
                <a:solidFill>
                  <a:schemeClr val="bg1"/>
                </a:solidFill>
              </a:rPr>
            </a:br>
            <a:endParaRPr lang="de-DE" sz="1400" dirty="0">
              <a:solidFill>
                <a:schemeClr val="bg1"/>
              </a:solidFill>
            </a:endParaRPr>
          </a:p>
          <a:p>
            <a:pPr marL="0" indent="0">
              <a:lnSpc>
                <a:spcPct val="100000"/>
              </a:lnSpc>
              <a:spcBef>
                <a:spcPts val="0"/>
              </a:spcBef>
              <a:buFont typeface="Arial" panose="020B0604020202020204" pitchFamily="34" charset="0"/>
              <a:buNone/>
            </a:pPr>
            <a:endParaRPr lang="de-DE" sz="1400" dirty="0">
              <a:solidFill>
                <a:schemeClr val="bg1"/>
              </a:solidFill>
            </a:endParaRPr>
          </a:p>
          <a:p>
            <a:pPr marL="0" indent="0">
              <a:buFont typeface="Arial" panose="020B0604020202020204" pitchFamily="34" charset="0"/>
              <a:buNone/>
            </a:pPr>
            <a:br>
              <a:rPr lang="de-DE" sz="1400" u="sng" dirty="0">
                <a:solidFill>
                  <a:schemeClr val="bg1"/>
                </a:solidFill>
                <a:hlinkClick r:id="rId4"/>
              </a:rPr>
            </a:br>
            <a:endParaRPr lang="de-DE" sz="1400" dirty="0"/>
          </a:p>
        </p:txBody>
      </p:sp>
      <p:sp>
        <p:nvSpPr>
          <p:cNvPr id="6" name="Textplatzhalter 2"/>
          <p:cNvSpPr txBox="1">
            <a:spLocks/>
          </p:cNvSpPr>
          <p:nvPr/>
        </p:nvSpPr>
        <p:spPr>
          <a:xfrm>
            <a:off x="534293" y="2619610"/>
            <a:ext cx="2624650" cy="40957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sz="1400" dirty="0"/>
          </a:p>
          <a:p>
            <a:pPr marL="0" indent="0">
              <a:buFont typeface="Arial" panose="020B0604020202020204" pitchFamily="34" charset="0"/>
              <a:buNone/>
            </a:pPr>
            <a:endParaRPr lang="de-DE" sz="1400" dirty="0"/>
          </a:p>
          <a:p>
            <a:pPr marL="0" indent="0">
              <a:buFont typeface="Arial" panose="020B0604020202020204" pitchFamily="34" charset="0"/>
              <a:buNone/>
            </a:pPr>
            <a:endParaRPr lang="de-DE" sz="1400" dirty="0"/>
          </a:p>
          <a:p>
            <a:pPr marL="0" indent="0">
              <a:buFont typeface="Arial" panose="020B0604020202020204" pitchFamily="34" charset="0"/>
              <a:buNone/>
            </a:pPr>
            <a:endParaRPr lang="de-DE" sz="1400" dirty="0"/>
          </a:p>
          <a:p>
            <a:pPr marL="0" indent="0">
              <a:buFont typeface="Arial" panose="020B0604020202020204" pitchFamily="34" charset="0"/>
              <a:buNone/>
            </a:pPr>
            <a:endParaRPr lang="de-DE" sz="1400" dirty="0"/>
          </a:p>
          <a:p>
            <a:pPr marL="0" indent="0">
              <a:lnSpc>
                <a:spcPct val="100000"/>
              </a:lnSpc>
              <a:spcBef>
                <a:spcPts val="0"/>
              </a:spcBef>
              <a:buFont typeface="Arial" panose="020B0604020202020204" pitchFamily="34" charset="0"/>
              <a:buNone/>
            </a:pPr>
            <a:endParaRPr lang="de-DE" sz="1200" b="1" dirty="0">
              <a:solidFill>
                <a:schemeClr val="bg1"/>
              </a:solidFill>
            </a:endParaRPr>
          </a:p>
          <a:p>
            <a:pPr marL="0" indent="0">
              <a:lnSpc>
                <a:spcPct val="100000"/>
              </a:lnSpc>
              <a:spcBef>
                <a:spcPts val="0"/>
              </a:spcBef>
              <a:buFont typeface="Arial" panose="020B0604020202020204" pitchFamily="34" charset="0"/>
              <a:buNone/>
            </a:pPr>
            <a:r>
              <a:rPr lang="de-DE" sz="1200" b="1" dirty="0">
                <a:solidFill>
                  <a:schemeClr val="bg1"/>
                </a:solidFill>
              </a:rPr>
              <a:t>Herausgeber:</a:t>
            </a:r>
            <a:br>
              <a:rPr lang="de-DE" sz="1200" b="1" dirty="0">
                <a:solidFill>
                  <a:schemeClr val="bg1"/>
                </a:solidFill>
              </a:rPr>
            </a:br>
            <a:r>
              <a:rPr lang="de-DE" sz="1200" dirty="0">
                <a:solidFill>
                  <a:schemeClr val="bg1"/>
                </a:solidFill>
              </a:rPr>
              <a:t>EVVC Europäischer Verband</a:t>
            </a:r>
            <a:br>
              <a:rPr lang="de-DE" sz="1200" dirty="0">
                <a:solidFill>
                  <a:schemeClr val="bg1"/>
                </a:solidFill>
              </a:rPr>
            </a:br>
            <a:r>
              <a:rPr lang="de-DE" sz="1200" dirty="0">
                <a:solidFill>
                  <a:schemeClr val="bg1"/>
                </a:solidFill>
              </a:rPr>
              <a:t>der Veranstaltungs-Centren e.V.</a:t>
            </a:r>
            <a:br>
              <a:rPr lang="de-DE" sz="1200" dirty="0">
                <a:solidFill>
                  <a:schemeClr val="bg1"/>
                </a:solidFill>
              </a:rPr>
            </a:br>
            <a:r>
              <a:rPr lang="de-DE" sz="1200" dirty="0">
                <a:solidFill>
                  <a:schemeClr val="bg1"/>
                </a:solidFill>
              </a:rPr>
              <a:t>Niddastraße 74</a:t>
            </a:r>
            <a:br>
              <a:rPr lang="de-DE" sz="1200" dirty="0">
                <a:solidFill>
                  <a:schemeClr val="bg1"/>
                </a:solidFill>
              </a:rPr>
            </a:br>
            <a:r>
              <a:rPr lang="de-DE" sz="1200" dirty="0">
                <a:solidFill>
                  <a:schemeClr val="bg1"/>
                </a:solidFill>
              </a:rPr>
              <a:t>60329 Frankfurt am Main</a:t>
            </a:r>
            <a:br>
              <a:rPr lang="de-DE" sz="1200" dirty="0">
                <a:solidFill>
                  <a:schemeClr val="bg1"/>
                </a:solidFill>
              </a:rPr>
            </a:br>
            <a:r>
              <a:rPr lang="de-DE" sz="1200" dirty="0">
                <a:solidFill>
                  <a:schemeClr val="bg1"/>
                </a:solidFill>
              </a:rPr>
              <a:t>Tel. +49 (0) 69 / 915096980</a:t>
            </a:r>
            <a:br>
              <a:rPr lang="de-DE" sz="1200" dirty="0">
                <a:solidFill>
                  <a:schemeClr val="bg1"/>
                </a:solidFill>
              </a:rPr>
            </a:br>
            <a:r>
              <a:rPr lang="de-DE" sz="1200" dirty="0">
                <a:solidFill>
                  <a:schemeClr val="bg1"/>
                </a:solidFill>
              </a:rPr>
              <a:t>E-Mail: </a:t>
            </a:r>
            <a:r>
              <a:rPr lang="de-DE" sz="1200" dirty="0">
                <a:solidFill>
                  <a:schemeClr val="bg1"/>
                </a:solidFill>
                <a:hlinkClick r:id="rId5">
                  <a:extLst>
                    <a:ext uri="{A12FA001-AC4F-418D-AE19-62706E023703}">
                      <ahyp:hlinkClr xmlns:ahyp="http://schemas.microsoft.com/office/drawing/2018/hyperlinkcolor" val="tx"/>
                    </a:ext>
                  </a:extLst>
                </a:hlinkClick>
              </a:rPr>
              <a:t>info@evvc.org</a:t>
            </a:r>
            <a:br>
              <a:rPr lang="de-DE" sz="1200" dirty="0">
                <a:solidFill>
                  <a:schemeClr val="bg1"/>
                </a:solidFill>
              </a:rPr>
            </a:br>
            <a:r>
              <a:rPr lang="de-DE" sz="1200" dirty="0">
                <a:solidFill>
                  <a:schemeClr val="bg1"/>
                </a:solidFill>
                <a:hlinkClick r:id="rId6">
                  <a:extLst>
                    <a:ext uri="{A12FA001-AC4F-418D-AE19-62706E023703}">
                      <ahyp:hlinkClr xmlns:ahyp="http://schemas.microsoft.com/office/drawing/2018/hyperlinkcolor" val="tx"/>
                    </a:ext>
                  </a:extLst>
                </a:hlinkClick>
              </a:rPr>
              <a:t>www.evvc.org</a:t>
            </a:r>
            <a:endParaRPr lang="de-DE" sz="1200" dirty="0">
              <a:solidFill>
                <a:schemeClr val="bg1"/>
              </a:solidFill>
            </a:endParaRPr>
          </a:p>
          <a:p>
            <a:pPr marL="0" indent="0">
              <a:buNone/>
            </a:pPr>
            <a:r>
              <a:rPr lang="de-DE" sz="1200" u="sng" dirty="0">
                <a:solidFill>
                  <a:schemeClr val="bg1"/>
                </a:solidFill>
                <a:hlinkClick r:id="rId4">
                  <a:extLst>
                    <a:ext uri="{A12FA001-AC4F-418D-AE19-62706E023703}">
                      <ahyp:hlinkClr xmlns:ahyp="http://schemas.microsoft.com/office/drawing/2018/hyperlinkcolor" val="tx"/>
                    </a:ext>
                  </a:extLst>
                </a:hlinkClick>
              </a:rPr>
              <a:t>https://www.evvc.org/article/evvc-report</a:t>
            </a:r>
            <a:endParaRPr lang="de-DE" sz="1200" dirty="0">
              <a:solidFill>
                <a:schemeClr val="bg1"/>
              </a:solidFill>
            </a:endParaRPr>
          </a:p>
          <a:p>
            <a:pPr marL="0" indent="0">
              <a:buNone/>
            </a:pPr>
            <a:r>
              <a:rPr lang="de-DE" sz="1200" i="1" dirty="0">
                <a:solidFill>
                  <a:schemeClr val="bg1"/>
                </a:solidFill>
              </a:rPr>
              <a:t>November 2020</a:t>
            </a:r>
            <a:endParaRPr lang="de-DE" sz="1200" dirty="0">
              <a:solidFill>
                <a:schemeClr val="bg1"/>
              </a:solidFill>
            </a:endParaRPr>
          </a:p>
          <a:p>
            <a:pPr marL="0" indent="0">
              <a:buFont typeface="Arial" panose="020B0604020202020204" pitchFamily="34" charset="0"/>
              <a:buNone/>
            </a:pPr>
            <a:endParaRPr lang="de-DE" sz="1400" dirty="0">
              <a:solidFill>
                <a:schemeClr val="bg1"/>
              </a:solidFill>
            </a:endParaRPr>
          </a:p>
          <a:p>
            <a:pPr marL="0" indent="0">
              <a:buFont typeface="Arial" panose="020B0604020202020204" pitchFamily="34" charset="0"/>
              <a:buNone/>
            </a:pPr>
            <a:endParaRPr lang="de-DE" sz="1400" dirty="0"/>
          </a:p>
          <a:p>
            <a:pPr marL="0" indent="0">
              <a:buFont typeface="Arial" panose="020B0604020202020204" pitchFamily="34" charset="0"/>
              <a:buNone/>
            </a:pPr>
            <a:endParaRPr lang="de-DE" sz="1400" dirty="0"/>
          </a:p>
          <a:p>
            <a:pPr marL="0" indent="0">
              <a:buFont typeface="Arial" panose="020B0604020202020204" pitchFamily="34" charset="0"/>
              <a:buNone/>
            </a:pPr>
            <a:endParaRPr lang="de-DE" sz="1400" dirty="0"/>
          </a:p>
        </p:txBody>
      </p:sp>
      <p:sp>
        <p:nvSpPr>
          <p:cNvPr id="2" name="Textfeld 1"/>
          <p:cNvSpPr txBox="1"/>
          <p:nvPr/>
        </p:nvSpPr>
        <p:spPr>
          <a:xfrm>
            <a:off x="3364302" y="4261444"/>
            <a:ext cx="5463396" cy="2031325"/>
          </a:xfrm>
          <a:prstGeom prst="rect">
            <a:avLst/>
          </a:prstGeom>
          <a:noFill/>
        </p:spPr>
        <p:txBody>
          <a:bodyPr wrap="square" rtlCol="0">
            <a:spAutoFit/>
          </a:bodyPr>
          <a:lstStyle/>
          <a:p>
            <a:r>
              <a:rPr lang="de-DE" sz="1200" b="1" dirty="0">
                <a:solidFill>
                  <a:schemeClr val="bg1"/>
                </a:solidFill>
              </a:rPr>
              <a:t>Quellen:</a:t>
            </a:r>
            <a:endParaRPr lang="de-DE" sz="1200" dirty="0">
              <a:solidFill>
                <a:schemeClr val="bg1"/>
              </a:solidFill>
            </a:endParaRPr>
          </a:p>
          <a:p>
            <a:r>
              <a:rPr lang="de-DE" sz="1200" dirty="0">
                <a:solidFill>
                  <a:schemeClr val="bg1"/>
                </a:solidFill>
              </a:rPr>
              <a:t>Auswertung der Studien für kommunale Veranstaltungszentren und/ oder Tourismus</a:t>
            </a:r>
          </a:p>
          <a:p>
            <a:r>
              <a:rPr lang="de-DE" sz="1200" dirty="0">
                <a:solidFill>
                  <a:schemeClr val="bg1"/>
                </a:solidFill>
              </a:rPr>
              <a:t>BVMI – Bundesverband Musikindustrie e.V.</a:t>
            </a:r>
          </a:p>
          <a:p>
            <a:r>
              <a:rPr lang="de-DE" sz="1200" dirty="0">
                <a:solidFill>
                  <a:schemeClr val="bg1"/>
                </a:solidFill>
              </a:rPr>
              <a:t>DZT – Deutsche Zentrale für Tourismus e.V. im Auftrag des Deutschen Bundestages</a:t>
            </a:r>
          </a:p>
          <a:p>
            <a:r>
              <a:rPr lang="de-DE" sz="1200" dirty="0">
                <a:solidFill>
                  <a:schemeClr val="bg1"/>
                </a:solidFill>
              </a:rPr>
              <a:t>EITW - Europäisches Institut für TagungsWirtschaft GmbH an der Hochschule Harz</a:t>
            </a:r>
          </a:p>
          <a:p>
            <a:r>
              <a:rPr lang="de-DE" sz="1200" dirty="0">
                <a:solidFill>
                  <a:schemeClr val="bg1"/>
                </a:solidFill>
              </a:rPr>
              <a:t>EVVC - Europäischer Verband der Veranstaltungs-Centren e.V.</a:t>
            </a:r>
          </a:p>
          <a:p>
            <a:r>
              <a:rPr lang="de-DE" sz="1200" dirty="0">
                <a:solidFill>
                  <a:schemeClr val="bg1"/>
                </a:solidFill>
              </a:rPr>
              <a:t>GCB – German Convention Bureau e.V </a:t>
            </a:r>
          </a:p>
          <a:p>
            <a:r>
              <a:rPr lang="de-DE" sz="1200" dirty="0">
                <a:solidFill>
                  <a:schemeClr val="bg1"/>
                </a:solidFill>
              </a:rPr>
              <a:t>R.I.F.E.L. </a:t>
            </a:r>
          </a:p>
          <a:p>
            <a:r>
              <a:rPr lang="de-DE" sz="1200" dirty="0">
                <a:solidFill>
                  <a:schemeClr val="bg1"/>
                </a:solidFill>
              </a:rPr>
              <a:t>VDR –Verband Deutsches Reisemanagement e.V.</a:t>
            </a:r>
          </a:p>
          <a:p>
            <a:endParaRPr lang="de-DE" dirty="0"/>
          </a:p>
        </p:txBody>
      </p:sp>
    </p:spTree>
    <p:extLst>
      <p:ext uri="{BB962C8B-B14F-4D97-AF65-F5344CB8AC3E}">
        <p14:creationId xmlns:p14="http://schemas.microsoft.com/office/powerpoint/2010/main" val="230545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3"/>
          <p:cNvSpPr txBox="1">
            <a:spLocks/>
          </p:cNvSpPr>
          <p:nvPr/>
        </p:nvSpPr>
        <p:spPr>
          <a:xfrm>
            <a:off x="533340" y="6376086"/>
            <a:ext cx="10380663" cy="481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Veranstaltungszentren – defizitär aber gewinnbringend</a:t>
            </a:r>
          </a:p>
        </p:txBody>
      </p:sp>
      <p:sp>
        <p:nvSpPr>
          <p:cNvPr id="4" name="Textplatzhalter 2"/>
          <p:cNvSpPr txBox="1">
            <a:spLocks/>
          </p:cNvSpPr>
          <p:nvPr/>
        </p:nvSpPr>
        <p:spPr>
          <a:xfrm>
            <a:off x="801130" y="2382592"/>
            <a:ext cx="8985808"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t>Kosten von Bau, Instandhaltung, kontinuierlicher Modernisierungs- und Sanierungsbedarf aber auch der laufende Betrieb lassen sich durch den Veranstaltungsbetrieb alleine kaum erwirtschaften.</a:t>
            </a:r>
          </a:p>
          <a:p>
            <a:pPr marL="0" indent="0">
              <a:buFont typeface="Arial" panose="020B0604020202020204" pitchFamily="34" charset="0"/>
              <a:buNone/>
            </a:pPr>
            <a:r>
              <a:rPr lang="de-DE" sz="2400" dirty="0"/>
              <a:t>Entstehende wirtschaftliche direkte und indirekte Effekte kommen jedoch der Stadt, der Region und deren Wirtschaft zugute, nicht den Betreiber*innen von Veranstaltungsstätten, die in der Regel defizitär im Bereich Unterhalt und Immobilienfinanzierung arbeiten. </a:t>
            </a:r>
          </a:p>
          <a:p>
            <a:pPr marL="0" indent="0">
              <a:buFont typeface="Arial" panose="020B0604020202020204" pitchFamily="34" charset="0"/>
              <a:buNone/>
            </a:pPr>
            <a:r>
              <a:rPr lang="de-DE" sz="2400" dirty="0">
                <a:solidFill>
                  <a:srgbClr val="C90C0F"/>
                </a:solidFill>
              </a:rPr>
              <a:t>Veranstaltungszentren entfalten erhebliche makroökonomische Wirkungen am Standort, die in der Regel weit über den zu leistenden Zuschüssen liegen.</a:t>
            </a:r>
          </a:p>
          <a:p>
            <a:pPr marL="0" indent="0">
              <a:buFont typeface="Arial" panose="020B0604020202020204" pitchFamily="34" charset="0"/>
              <a:buNone/>
            </a:pPr>
            <a:endParaRPr lang="de-DE" dirty="0"/>
          </a:p>
        </p:txBody>
      </p:sp>
      <p:sp>
        <p:nvSpPr>
          <p:cNvPr id="5" name="Titel 1"/>
          <p:cNvSpPr txBox="1">
            <a:spLocks/>
          </p:cNvSpPr>
          <p:nvPr/>
        </p:nvSpPr>
        <p:spPr>
          <a:xfrm>
            <a:off x="826888" y="1029952"/>
            <a:ext cx="9814608"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Die wichtigste Infrastruktur einer Veranstaltung ist das Veranstaltungszentrum selbst</a:t>
            </a:r>
          </a:p>
        </p:txBody>
      </p:sp>
    </p:spTree>
    <p:extLst>
      <p:ext uri="{BB962C8B-B14F-4D97-AF65-F5344CB8AC3E}">
        <p14:creationId xmlns:p14="http://schemas.microsoft.com/office/powerpoint/2010/main" val="172791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12">
            <a:extLst>
              <a:ext uri="{FF2B5EF4-FFF2-40B4-BE49-F238E27FC236}">
                <a16:creationId xmlns:a16="http://schemas.microsoft.com/office/drawing/2014/main" id="{4E26C838-FAFB-374D-879A-0B1DE721B2E2}"/>
              </a:ext>
            </a:extLst>
          </p:cNvPr>
          <p:cNvSpPr txBox="1">
            <a:spLocks/>
          </p:cNvSpPr>
          <p:nvPr/>
        </p:nvSpPr>
        <p:spPr>
          <a:xfrm>
            <a:off x="419357" y="6376087"/>
            <a:ext cx="10380663" cy="48191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solidFill>
                  <a:schemeClr val="bg1"/>
                </a:solidFill>
              </a:rPr>
              <a:t>Auf den Punkt gebracht</a:t>
            </a:r>
          </a:p>
        </p:txBody>
      </p:sp>
      <p:sp>
        <p:nvSpPr>
          <p:cNvPr id="6" name="Titel 11">
            <a:extLst>
              <a:ext uri="{FF2B5EF4-FFF2-40B4-BE49-F238E27FC236}">
                <a16:creationId xmlns:a16="http://schemas.microsoft.com/office/drawing/2014/main" id="{9850F23E-2A5C-E045-AFC7-BBFCCA6481E4}"/>
              </a:ext>
            </a:extLst>
          </p:cNvPr>
          <p:cNvSpPr txBox="1">
            <a:spLocks/>
          </p:cNvSpPr>
          <p:nvPr/>
        </p:nvSpPr>
        <p:spPr>
          <a:xfrm>
            <a:off x="801130" y="785254"/>
            <a:ext cx="8985421" cy="722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chemeClr val="bg1"/>
                </a:solidFill>
              </a:rPr>
              <a:t>Veranstaltungszentren lohnen sich…</a:t>
            </a:r>
          </a:p>
        </p:txBody>
      </p:sp>
      <p:sp>
        <p:nvSpPr>
          <p:cNvPr id="7" name="Textfeld 6">
            <a:extLst>
              <a:ext uri="{FF2B5EF4-FFF2-40B4-BE49-F238E27FC236}">
                <a16:creationId xmlns:a16="http://schemas.microsoft.com/office/drawing/2014/main" id="{7F5EC9E9-08EE-684C-A4FF-02DE50E8F6A8}"/>
              </a:ext>
            </a:extLst>
          </p:cNvPr>
          <p:cNvSpPr txBox="1"/>
          <p:nvPr/>
        </p:nvSpPr>
        <p:spPr>
          <a:xfrm>
            <a:off x="2539288" y="2153361"/>
            <a:ext cx="3057657" cy="707886"/>
          </a:xfrm>
          <a:prstGeom prst="rect">
            <a:avLst/>
          </a:prstGeom>
          <a:solidFill>
            <a:schemeClr val="bg1"/>
          </a:solidFill>
        </p:spPr>
        <p:txBody>
          <a:bodyPr wrap="square" rtlCol="0">
            <a:spAutoFit/>
          </a:bodyPr>
          <a:lstStyle/>
          <a:p>
            <a:r>
              <a:rPr lang="de-DE" sz="4000" b="1" dirty="0">
                <a:solidFill>
                  <a:schemeClr val="tx1">
                    <a:lumMod val="75000"/>
                    <a:lumOff val="25000"/>
                  </a:schemeClr>
                </a:solidFill>
              </a:rPr>
              <a:t>wirtschaftlich</a:t>
            </a:r>
          </a:p>
        </p:txBody>
      </p:sp>
      <p:sp>
        <p:nvSpPr>
          <p:cNvPr id="9" name="Rechteck 8">
            <a:extLst>
              <a:ext uri="{FF2B5EF4-FFF2-40B4-BE49-F238E27FC236}">
                <a16:creationId xmlns:a16="http://schemas.microsoft.com/office/drawing/2014/main" id="{823AF1FB-8B45-EB4F-BCD2-3A37188E71E8}"/>
              </a:ext>
            </a:extLst>
          </p:cNvPr>
          <p:cNvSpPr/>
          <p:nvPr/>
        </p:nvSpPr>
        <p:spPr>
          <a:xfrm>
            <a:off x="2539287" y="3040673"/>
            <a:ext cx="3842463" cy="707886"/>
          </a:xfrm>
          <a:prstGeom prst="rect">
            <a:avLst/>
          </a:prstGeom>
          <a:solidFill>
            <a:schemeClr val="bg1"/>
          </a:solidFill>
        </p:spPr>
        <p:txBody>
          <a:bodyPr wrap="square">
            <a:spAutoFit/>
          </a:bodyPr>
          <a:lstStyle/>
          <a:p>
            <a:r>
              <a:rPr lang="de-DE" sz="4000" b="1" dirty="0">
                <a:solidFill>
                  <a:schemeClr val="tx1">
                    <a:lumMod val="75000"/>
                    <a:lumOff val="25000"/>
                  </a:schemeClr>
                </a:solidFill>
              </a:rPr>
              <a:t>sozioökonomisch</a:t>
            </a:r>
          </a:p>
        </p:txBody>
      </p:sp>
      <p:sp>
        <p:nvSpPr>
          <p:cNvPr id="11" name="Rechteck 10">
            <a:extLst>
              <a:ext uri="{FF2B5EF4-FFF2-40B4-BE49-F238E27FC236}">
                <a16:creationId xmlns:a16="http://schemas.microsoft.com/office/drawing/2014/main" id="{DD455530-10DD-1C4B-9733-E97610E7FE2B}"/>
              </a:ext>
            </a:extLst>
          </p:cNvPr>
          <p:cNvSpPr/>
          <p:nvPr/>
        </p:nvSpPr>
        <p:spPr>
          <a:xfrm>
            <a:off x="2539288" y="3927985"/>
            <a:ext cx="4660002" cy="707886"/>
          </a:xfrm>
          <a:prstGeom prst="rect">
            <a:avLst/>
          </a:prstGeom>
          <a:solidFill>
            <a:schemeClr val="bg1"/>
          </a:solidFill>
        </p:spPr>
        <p:txBody>
          <a:bodyPr wrap="square">
            <a:spAutoFit/>
          </a:bodyPr>
          <a:lstStyle/>
          <a:p>
            <a:r>
              <a:rPr lang="de-DE" sz="4000" b="1" dirty="0">
                <a:solidFill>
                  <a:schemeClr val="tx1">
                    <a:lumMod val="75000"/>
                    <a:lumOff val="25000"/>
                  </a:schemeClr>
                </a:solidFill>
              </a:rPr>
              <a:t>marketingstrategisch</a:t>
            </a:r>
          </a:p>
        </p:txBody>
      </p:sp>
      <p:sp>
        <p:nvSpPr>
          <p:cNvPr id="12" name="Rechteck 11">
            <a:extLst>
              <a:ext uri="{FF2B5EF4-FFF2-40B4-BE49-F238E27FC236}">
                <a16:creationId xmlns:a16="http://schemas.microsoft.com/office/drawing/2014/main" id="{8A4B9A5A-20DB-7D45-8945-DCF726D31715}"/>
              </a:ext>
            </a:extLst>
          </p:cNvPr>
          <p:cNvSpPr/>
          <p:nvPr/>
        </p:nvSpPr>
        <p:spPr>
          <a:xfrm>
            <a:off x="2539288" y="4815298"/>
            <a:ext cx="6115315" cy="707886"/>
          </a:xfrm>
          <a:prstGeom prst="rect">
            <a:avLst/>
          </a:prstGeom>
          <a:solidFill>
            <a:schemeClr val="bg1"/>
          </a:solidFill>
        </p:spPr>
        <p:txBody>
          <a:bodyPr wrap="square">
            <a:spAutoFit/>
          </a:bodyPr>
          <a:lstStyle/>
          <a:p>
            <a:r>
              <a:rPr lang="de-DE" sz="4000" b="1" dirty="0">
                <a:solidFill>
                  <a:schemeClr val="tx1">
                    <a:lumMod val="75000"/>
                    <a:lumOff val="25000"/>
                  </a:schemeClr>
                </a:solidFill>
              </a:rPr>
              <a:t>und all dies auch zukünftig!</a:t>
            </a:r>
          </a:p>
        </p:txBody>
      </p:sp>
    </p:spTree>
    <p:extLst>
      <p:ext uri="{BB962C8B-B14F-4D97-AF65-F5344CB8AC3E}">
        <p14:creationId xmlns:p14="http://schemas.microsoft.com/office/powerpoint/2010/main" val="18345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 fill="hold"/>
                                        <p:tgtEl>
                                          <p:spTgt spid="7"/>
                                        </p:tgtEl>
                                        <p:attrNameLst>
                                          <p:attrName>ppt_x</p:attrName>
                                        </p:attrNameLst>
                                      </p:cBhvr>
                                      <p:tavLst>
                                        <p:tav tm="0">
                                          <p:val>
                                            <p:strVal val="0-#ppt_w/2"/>
                                          </p:val>
                                        </p:tav>
                                        <p:tav tm="100000">
                                          <p:val>
                                            <p:strVal val="#ppt_x"/>
                                          </p:val>
                                        </p:tav>
                                      </p:tavLst>
                                    </p:anim>
                                    <p:anim calcmode="lin" valueType="num">
                                      <p:cBhvr additive="base">
                                        <p:cTn id="8" dur="1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50" fill="hold"/>
                                        <p:tgtEl>
                                          <p:spTgt spid="9"/>
                                        </p:tgtEl>
                                        <p:attrNameLst>
                                          <p:attrName>ppt_x</p:attrName>
                                        </p:attrNameLst>
                                      </p:cBhvr>
                                      <p:tavLst>
                                        <p:tav tm="0">
                                          <p:val>
                                            <p:strVal val="0-#ppt_w/2"/>
                                          </p:val>
                                        </p:tav>
                                        <p:tav tm="100000">
                                          <p:val>
                                            <p:strVal val="#ppt_x"/>
                                          </p:val>
                                        </p:tav>
                                      </p:tavLst>
                                    </p:anim>
                                    <p:anim calcmode="lin" valueType="num">
                                      <p:cBhvr additive="base">
                                        <p:cTn id="13" dur="15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3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 fill="hold"/>
                                        <p:tgtEl>
                                          <p:spTgt spid="11"/>
                                        </p:tgtEl>
                                        <p:attrNameLst>
                                          <p:attrName>ppt_x</p:attrName>
                                        </p:attrNameLst>
                                      </p:cBhvr>
                                      <p:tavLst>
                                        <p:tav tm="0">
                                          <p:val>
                                            <p:strVal val="0-#ppt_w/2"/>
                                          </p:val>
                                        </p:tav>
                                        <p:tav tm="100000">
                                          <p:val>
                                            <p:strVal val="#ppt_x"/>
                                          </p:val>
                                        </p:tav>
                                      </p:tavLst>
                                    </p:anim>
                                    <p:anim calcmode="lin" valueType="num">
                                      <p:cBhvr additive="base">
                                        <p:cTn id="18" dur="15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45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50" fill="hold"/>
                                        <p:tgtEl>
                                          <p:spTgt spid="12"/>
                                        </p:tgtEl>
                                        <p:attrNameLst>
                                          <p:attrName>ppt_x</p:attrName>
                                        </p:attrNameLst>
                                      </p:cBhvr>
                                      <p:tavLst>
                                        <p:tav tm="0">
                                          <p:val>
                                            <p:strVal val="0-#ppt_w/2"/>
                                          </p:val>
                                        </p:tav>
                                        <p:tav tm="100000">
                                          <p:val>
                                            <p:strVal val="#ppt_x"/>
                                          </p:val>
                                        </p:tav>
                                      </p:tavLst>
                                    </p:anim>
                                    <p:anim calcmode="lin" valueType="num">
                                      <p:cBhvr additive="base">
                                        <p:cTn id="23" dur="1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txBox="1">
            <a:spLocks/>
          </p:cNvSpPr>
          <p:nvPr/>
        </p:nvSpPr>
        <p:spPr>
          <a:xfrm>
            <a:off x="538625" y="6376087"/>
            <a:ext cx="10380663" cy="481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Direkte und mittelbare wirtschaftliche Bedeutung</a:t>
            </a:r>
          </a:p>
        </p:txBody>
      </p:sp>
      <p:sp>
        <p:nvSpPr>
          <p:cNvPr id="5" name="Textplatzhalter 2"/>
          <p:cNvSpPr txBox="1">
            <a:spLocks/>
          </p:cNvSpPr>
          <p:nvPr/>
        </p:nvSpPr>
        <p:spPr>
          <a:xfrm>
            <a:off x="801130" y="2446122"/>
            <a:ext cx="8985808" cy="3300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400" dirty="0">
                <a:solidFill>
                  <a:srgbClr val="C00000"/>
                </a:solidFill>
              </a:rPr>
              <a:t>Sie führen zu Produktionssteigerung, Einkommen, Wertzuwachs und Beschäftigung</a:t>
            </a:r>
          </a:p>
          <a:p>
            <a:pPr marL="0" indent="0">
              <a:buFont typeface="Arial" panose="020B0604020202020204" pitchFamily="34" charset="0"/>
              <a:buNone/>
            </a:pPr>
            <a:r>
              <a:rPr lang="de-DE" sz="2400" dirty="0"/>
              <a:t>Die Folge: </a:t>
            </a:r>
          </a:p>
          <a:p>
            <a:r>
              <a:rPr lang="de-DE" sz="2400" dirty="0"/>
              <a:t>Steigerung der Kaufkraft</a:t>
            </a:r>
          </a:p>
          <a:p>
            <a:r>
              <a:rPr lang="de-DE" sz="2400" dirty="0"/>
              <a:t>Neugründung und Neuansiedelungen von Unternehmen</a:t>
            </a:r>
          </a:p>
          <a:p>
            <a:r>
              <a:rPr lang="de-DE" sz="2400" dirty="0"/>
              <a:t>erhebliche Steuereinnahmen für die Kommunen</a:t>
            </a:r>
          </a:p>
          <a:p>
            <a:r>
              <a:rPr lang="de-DE" sz="2400" dirty="0"/>
              <a:t>wirtschaftliche Standortsicherung</a:t>
            </a:r>
          </a:p>
          <a:p>
            <a:r>
              <a:rPr lang="de-DE" sz="2400" dirty="0"/>
              <a:t>Wertschöpfung und Umwegrentabilität</a:t>
            </a:r>
          </a:p>
        </p:txBody>
      </p:sp>
      <p:sp>
        <p:nvSpPr>
          <p:cNvPr id="7" name="Rechteck 6">
            <a:extLst>
              <a:ext uri="{FF2B5EF4-FFF2-40B4-BE49-F238E27FC236}">
                <a16:creationId xmlns:a16="http://schemas.microsoft.com/office/drawing/2014/main" id="{8A4B9A5A-20DB-7D45-8945-DCF726D31715}"/>
              </a:ext>
            </a:extLst>
          </p:cNvPr>
          <p:cNvSpPr/>
          <p:nvPr/>
        </p:nvSpPr>
        <p:spPr>
          <a:xfrm>
            <a:off x="916550" y="1556943"/>
            <a:ext cx="3088780" cy="646331"/>
          </a:xfrm>
          <a:prstGeom prst="rect">
            <a:avLst/>
          </a:prstGeom>
          <a:solidFill>
            <a:srgbClr val="C90C0F"/>
          </a:solidFill>
        </p:spPr>
        <p:txBody>
          <a:bodyPr wrap="square">
            <a:spAutoFit/>
          </a:bodyPr>
          <a:lstStyle/>
          <a:p>
            <a:r>
              <a:rPr lang="de-DE" sz="3600" b="1" dirty="0">
                <a:solidFill>
                  <a:schemeClr val="bg1"/>
                </a:solidFill>
              </a:rPr>
              <a:t>wirtschaftlich</a:t>
            </a:r>
          </a:p>
        </p:txBody>
      </p:sp>
      <p:sp>
        <p:nvSpPr>
          <p:cNvPr id="8" name="Titel 1"/>
          <p:cNvSpPr txBox="1">
            <a:spLocks/>
          </p:cNvSpPr>
          <p:nvPr/>
        </p:nvSpPr>
        <p:spPr>
          <a:xfrm>
            <a:off x="801130" y="785254"/>
            <a:ext cx="898542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Veranstaltungszentren lohnen sich…</a:t>
            </a:r>
          </a:p>
        </p:txBody>
      </p:sp>
      <p:pic>
        <p:nvPicPr>
          <p:cNvPr id="9" name="Grafik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23538" y="785254"/>
            <a:ext cx="1848531" cy="5301057"/>
          </a:xfrm>
          <a:prstGeom prst="rect">
            <a:avLst/>
          </a:prstGeom>
        </p:spPr>
      </p:pic>
    </p:spTree>
    <p:extLst>
      <p:ext uri="{BB962C8B-B14F-4D97-AF65-F5344CB8AC3E}">
        <p14:creationId xmlns:p14="http://schemas.microsoft.com/office/powerpoint/2010/main" val="389527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 fill="hold"/>
                                        <p:tgtEl>
                                          <p:spTgt spid="7"/>
                                        </p:tgtEl>
                                        <p:attrNameLst>
                                          <p:attrName>ppt_x</p:attrName>
                                        </p:attrNameLst>
                                      </p:cBhvr>
                                      <p:tavLst>
                                        <p:tav tm="0">
                                          <p:val>
                                            <p:strVal val="0-#ppt_w/2"/>
                                          </p:val>
                                        </p:tav>
                                        <p:tav tm="100000">
                                          <p:val>
                                            <p:strVal val="#ppt_x"/>
                                          </p:val>
                                        </p:tav>
                                      </p:tavLst>
                                    </p:anim>
                                    <p:anim calcmode="lin" valueType="num">
                                      <p:cBhvr additive="base">
                                        <p:cTn id="8" dur="1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txBox="1">
            <a:spLocks/>
          </p:cNvSpPr>
          <p:nvPr/>
        </p:nvSpPr>
        <p:spPr>
          <a:xfrm>
            <a:off x="801130" y="2382592"/>
            <a:ext cx="8985808"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400" dirty="0"/>
              <a:t>Veranstaltungen generieren Hotelübernachtungen, Gastronomiebesuche und Einkaufsbummel. Eine hohe Zahl von Arbeitsplätzen wird geschaffen und gesichert sowie hohe Steuereinnahmen für die Kommune generiert. Was passiert, wenn keine oder weniger Veranstaltungen stattfinden, wird in der aktuellen Coronakrise deutlich. Kaum Veranstaltungen, kaum Geschäftsreisen – entsprechend leiden viele Branchen. Ohne Veranstaltungen werden viele Arbeitsplätze dauerhaft wegfallen.</a:t>
            </a:r>
          </a:p>
          <a:p>
            <a:pPr marL="0" indent="0">
              <a:buFont typeface="Arial" panose="020B0604020202020204" pitchFamily="34" charset="0"/>
              <a:buNone/>
            </a:pPr>
            <a:r>
              <a:rPr lang="de-DE" sz="1400" b="1" dirty="0"/>
              <a:t>Stärkung der regionalen Unternehmen</a:t>
            </a:r>
            <a:endParaRPr lang="de-DE" sz="1400" dirty="0"/>
          </a:p>
          <a:p>
            <a:pPr marL="0" indent="0">
              <a:buFont typeface="Arial" panose="020B0604020202020204" pitchFamily="34" charset="0"/>
              <a:buNone/>
            </a:pPr>
            <a:r>
              <a:rPr lang="de-DE" sz="1400" dirty="0"/>
              <a:t>Bei Bau und Planung, aber auch bei laufenden Instandhaltungsarbeiten und Sanierungen sind meistens ortsansässige Unternehmen zumindest als Subunternehmungen stark eingebunden. Bestehende Unternehmen erweitern ihre Geschäftsfelder und es kommt oft zu Neugründungen und Neuansiedelungen von Unternehmen, weil neuer Bedarf entsteht.</a:t>
            </a:r>
          </a:p>
          <a:p>
            <a:pPr marL="0" indent="0">
              <a:buFont typeface="Arial" panose="020B0604020202020204" pitchFamily="34" charset="0"/>
              <a:buNone/>
            </a:pPr>
            <a:r>
              <a:rPr lang="de-DE" sz="1400" dirty="0"/>
              <a:t> </a:t>
            </a:r>
            <a:r>
              <a:rPr lang="de-DE" sz="1400" b="1" dirty="0"/>
              <a:t>Wirtschaftliche Standortsicherung</a:t>
            </a:r>
            <a:endParaRPr lang="de-DE" sz="1400" dirty="0"/>
          </a:p>
          <a:p>
            <a:pPr marL="0" indent="0">
              <a:buFont typeface="Arial" panose="020B0604020202020204" pitchFamily="34" charset="0"/>
              <a:buNone/>
            </a:pPr>
            <a:r>
              <a:rPr lang="de-DE" sz="1400" dirty="0"/>
              <a:t>Ein modernes Veranstaltungszentrum bietet vielen Unternehmen anderer Branchen gute Perspektiven und kann zum entscheidenden Faktor einer Stadt im Wettbewerb um die Ansiedlung von Wirtschaftsunternehmen werden.</a:t>
            </a:r>
          </a:p>
          <a:p>
            <a:pPr marL="0" indent="0">
              <a:buFont typeface="Arial" panose="020B0604020202020204" pitchFamily="34" charset="0"/>
              <a:buNone/>
            </a:pPr>
            <a:r>
              <a:rPr lang="de-DE" sz="1400" dirty="0"/>
              <a:t> </a:t>
            </a:r>
          </a:p>
          <a:p>
            <a:pPr marL="0" indent="0">
              <a:buFont typeface="Arial" panose="020B0604020202020204" pitchFamily="34" charset="0"/>
              <a:buNone/>
            </a:pPr>
            <a:endParaRPr lang="de-DE" sz="1400" dirty="0"/>
          </a:p>
        </p:txBody>
      </p:sp>
      <p:sp>
        <p:nvSpPr>
          <p:cNvPr id="4" name="Titel 1"/>
          <p:cNvSpPr txBox="1">
            <a:spLocks/>
          </p:cNvSpPr>
          <p:nvPr/>
        </p:nvSpPr>
        <p:spPr>
          <a:xfrm>
            <a:off x="826888" y="1029952"/>
            <a:ext cx="8985421"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Direkte und mittelbare wirtschaftliche Bedeutung</a:t>
            </a:r>
          </a:p>
        </p:txBody>
      </p:sp>
    </p:spTree>
    <p:extLst>
      <p:ext uri="{BB962C8B-B14F-4D97-AF65-F5344CB8AC3E}">
        <p14:creationId xmlns:p14="http://schemas.microsoft.com/office/powerpoint/2010/main" val="361743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p:cNvSpPr>
          <p:nvPr/>
        </p:nvSpPr>
        <p:spPr>
          <a:xfrm>
            <a:off x="801130" y="2382592"/>
            <a:ext cx="8985808"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400" b="1" dirty="0"/>
              <a:t>Wertschöpfung und Umwegrentabilität</a:t>
            </a:r>
            <a:endParaRPr lang="de-DE" sz="1400" dirty="0"/>
          </a:p>
          <a:p>
            <a:pPr marL="0" indent="0">
              <a:buFont typeface="Arial" panose="020B0604020202020204" pitchFamily="34" charset="0"/>
              <a:buNone/>
            </a:pPr>
            <a:r>
              <a:rPr lang="de-DE" sz="1400" dirty="0"/>
              <a:t>Veranstaltungszentren führen zu Produktionssteigerung, Einkommen, Wertzuwachs und Beschäftigung bei allen direkt und indirekt von der Veranstaltung betroffenen Unternehmen. Die Folge ist Steigerung der Kaufkraft in der Kommune und Region durch die Ausgaben der Veranstaltungsteilnehmer*innen, aber auch durch den Konsum, der durch die Einkommen aus direkter und indirekter Wertschöpfung ermöglicht wird.</a:t>
            </a:r>
          </a:p>
          <a:p>
            <a:pPr marL="0" indent="0">
              <a:buFont typeface="Arial" panose="020B0604020202020204" pitchFamily="34" charset="0"/>
              <a:buNone/>
            </a:pPr>
            <a:r>
              <a:rPr lang="de-DE" sz="1400" dirty="0"/>
              <a:t>Umwegrentabilität kann man nicht auf der Bank einzahlen – man findet sie im kommunalen Steueraufkommen, sie drückt sich durch erfolgreiche Unternehmen und Menschen mit einem sicheren Arbeitsplatz aus – und in den Geldbörsen der Bürger*innen. Ein defizitäres Veranstaltungszentrum und sogar eine defizitäre Veranstaltung machen in der mikroökonomischen Einzelbetrachtung Verlust, können aber auf makroökonomischer Ebene eine positive Wirtschaftsleistung für die Region erzielen.</a:t>
            </a:r>
          </a:p>
          <a:p>
            <a:pPr marL="0" indent="0">
              <a:buFont typeface="Arial" panose="020B0604020202020204" pitchFamily="34" charset="0"/>
              <a:buNone/>
            </a:pPr>
            <a:r>
              <a:rPr lang="de-DE" sz="1400" dirty="0"/>
              <a:t>Zahlreiche Studien belegen, dass in deutschen Mittelstädten ab 300.000 Einwohner*innen durch die von Kongresszentren ausgelösten wirtschaftlichen Aktivitäten jährlich Gewerbesteuern im deutlich siebenstelligen Bereich an die Kommune zurückgeführt werden. Selbst in Mittel und Klein(st)städten werden die Kosten oft kompensiert oder zumindest deutlich relativiert.</a:t>
            </a:r>
          </a:p>
          <a:p>
            <a:pPr marL="0" indent="0">
              <a:buFont typeface="Arial" panose="020B0604020202020204" pitchFamily="34" charset="0"/>
              <a:buNone/>
            </a:pPr>
            <a:r>
              <a:rPr lang="de-DE" sz="1400" dirty="0"/>
              <a:t> </a:t>
            </a:r>
          </a:p>
          <a:p>
            <a:pPr marL="0" indent="0">
              <a:buFont typeface="Arial" panose="020B0604020202020204" pitchFamily="34" charset="0"/>
              <a:buNone/>
            </a:pPr>
            <a:endParaRPr lang="de-DE" sz="1400" dirty="0"/>
          </a:p>
        </p:txBody>
      </p:sp>
      <p:sp>
        <p:nvSpPr>
          <p:cNvPr id="3" name="Titel 1"/>
          <p:cNvSpPr txBox="1">
            <a:spLocks/>
          </p:cNvSpPr>
          <p:nvPr/>
        </p:nvSpPr>
        <p:spPr>
          <a:xfrm>
            <a:off x="826888" y="1029952"/>
            <a:ext cx="8985421"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Direkte und mittelbare wirtschaftliche Bedeutung</a:t>
            </a:r>
          </a:p>
        </p:txBody>
      </p:sp>
    </p:spTree>
    <p:extLst>
      <p:ext uri="{BB962C8B-B14F-4D97-AF65-F5344CB8AC3E}">
        <p14:creationId xmlns:p14="http://schemas.microsoft.com/office/powerpoint/2010/main" val="85656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3"/>
          <p:cNvSpPr txBox="1">
            <a:spLocks/>
          </p:cNvSpPr>
          <p:nvPr/>
        </p:nvSpPr>
        <p:spPr>
          <a:xfrm>
            <a:off x="538625" y="6376087"/>
            <a:ext cx="10380663" cy="481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Veranstaltungszentren bringen Menschen zusammen</a:t>
            </a:r>
          </a:p>
        </p:txBody>
      </p:sp>
      <p:sp>
        <p:nvSpPr>
          <p:cNvPr id="3" name="Textplatzhalter 2"/>
          <p:cNvSpPr txBox="1">
            <a:spLocks/>
          </p:cNvSpPr>
          <p:nvPr/>
        </p:nvSpPr>
        <p:spPr>
          <a:xfrm>
            <a:off x="801130" y="2446122"/>
            <a:ext cx="8985808" cy="33004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dirty="0"/>
              <a:t>Sie sind wichtige Plätze für </a:t>
            </a:r>
          </a:p>
          <a:p>
            <a:r>
              <a:rPr lang="de-DE" dirty="0"/>
              <a:t>persönliche Kommunikation und Austausch, Bildung von Netzwerken und für die Entwicklung innovativer Ideen</a:t>
            </a:r>
          </a:p>
          <a:p>
            <a:r>
              <a:rPr lang="de-DE" dirty="0"/>
              <a:t>Bildung, Wissen, Forschung, Sport und Kultur</a:t>
            </a:r>
          </a:p>
          <a:p>
            <a:pPr lvl="1"/>
            <a:r>
              <a:rPr lang="de-DE" dirty="0"/>
              <a:t>das soziale Miteinander und Erleben</a:t>
            </a:r>
          </a:p>
          <a:p>
            <a:r>
              <a:rPr lang="de-DE" dirty="0"/>
              <a:t>die Lebensqualität einer Stadt und einer Region</a:t>
            </a:r>
          </a:p>
          <a:p>
            <a:endParaRPr lang="de-DE" dirty="0"/>
          </a:p>
          <a:p>
            <a:endParaRPr lang="de-DE" dirty="0"/>
          </a:p>
        </p:txBody>
      </p:sp>
      <p:sp>
        <p:nvSpPr>
          <p:cNvPr id="4" name="Rechteck 3">
            <a:extLst>
              <a:ext uri="{FF2B5EF4-FFF2-40B4-BE49-F238E27FC236}">
                <a16:creationId xmlns:a16="http://schemas.microsoft.com/office/drawing/2014/main" id="{8A4B9A5A-20DB-7D45-8945-DCF726D31715}"/>
              </a:ext>
            </a:extLst>
          </p:cNvPr>
          <p:cNvSpPr/>
          <p:nvPr/>
        </p:nvSpPr>
        <p:spPr>
          <a:xfrm>
            <a:off x="916549" y="1556943"/>
            <a:ext cx="3913027" cy="646331"/>
          </a:xfrm>
          <a:prstGeom prst="rect">
            <a:avLst/>
          </a:prstGeom>
          <a:solidFill>
            <a:srgbClr val="C90C0F"/>
          </a:solidFill>
        </p:spPr>
        <p:txBody>
          <a:bodyPr wrap="square">
            <a:spAutoFit/>
          </a:bodyPr>
          <a:lstStyle/>
          <a:p>
            <a:r>
              <a:rPr lang="de-DE" sz="3600" b="1" dirty="0">
                <a:solidFill>
                  <a:schemeClr val="bg1"/>
                </a:solidFill>
              </a:rPr>
              <a:t>sozioökonomisch</a:t>
            </a:r>
          </a:p>
        </p:txBody>
      </p:sp>
      <p:sp>
        <p:nvSpPr>
          <p:cNvPr id="5" name="Titel 1"/>
          <p:cNvSpPr txBox="1">
            <a:spLocks/>
          </p:cNvSpPr>
          <p:nvPr/>
        </p:nvSpPr>
        <p:spPr>
          <a:xfrm>
            <a:off x="801130" y="785254"/>
            <a:ext cx="898542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Veranstaltungszentren lohnen sich…</a:t>
            </a:r>
          </a:p>
        </p:txBody>
      </p:sp>
      <p:pic>
        <p:nvPicPr>
          <p:cNvPr id="6" name="Grafik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36428" y="0"/>
            <a:ext cx="2455572" cy="5361088"/>
          </a:xfrm>
          <a:prstGeom prst="rect">
            <a:avLst/>
          </a:prstGeom>
        </p:spPr>
      </p:pic>
    </p:spTree>
    <p:extLst>
      <p:ext uri="{BB962C8B-B14F-4D97-AF65-F5344CB8AC3E}">
        <p14:creationId xmlns:p14="http://schemas.microsoft.com/office/powerpoint/2010/main" val="374061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 fill="hold"/>
                                        <p:tgtEl>
                                          <p:spTgt spid="4"/>
                                        </p:tgtEl>
                                        <p:attrNameLst>
                                          <p:attrName>ppt_x</p:attrName>
                                        </p:attrNameLst>
                                      </p:cBhvr>
                                      <p:tavLst>
                                        <p:tav tm="0">
                                          <p:val>
                                            <p:strVal val="0-#ppt_w/2"/>
                                          </p:val>
                                        </p:tav>
                                        <p:tav tm="100000">
                                          <p:val>
                                            <p:strVal val="#ppt_x"/>
                                          </p:val>
                                        </p:tav>
                                      </p:tavLst>
                                    </p:anim>
                                    <p:anim calcmode="lin" valueType="num">
                                      <p:cBhvr additive="base">
                                        <p:cTn id="8" dur="1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p:cNvSpPr>
          <p:nvPr/>
        </p:nvSpPr>
        <p:spPr>
          <a:xfrm>
            <a:off x="801130" y="2382592"/>
            <a:ext cx="8985808" cy="42397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600" dirty="0"/>
              <a:t>Hier finden Menschen zu den unterschiedlichsten Anlässen zusammen und geben damit Kommunen einen Ort, an dem aus einem Nebeneinander ein Miteinander wird – ganz unabhängig von der Größe der Veranstaltung.</a:t>
            </a:r>
          </a:p>
          <a:p>
            <a:pPr marL="0" indent="0">
              <a:buFont typeface="Arial" panose="020B0604020202020204" pitchFamily="34" charset="0"/>
              <a:buNone/>
            </a:pPr>
            <a:r>
              <a:rPr lang="de-DE" sz="1600" dirty="0"/>
              <a:t>Lebensqualität entsteht unter anderem durch den Besuch von Veranstaltungen und so bedeutet die Investition in Veranstaltungszentren eine Investition in die Zukunftsfähigkeit einer Stadt oder Region.</a:t>
            </a:r>
          </a:p>
          <a:p>
            <a:pPr marL="0" indent="0">
              <a:buFont typeface="Arial" panose="020B0604020202020204" pitchFamily="34" charset="0"/>
              <a:buNone/>
            </a:pPr>
            <a:r>
              <a:rPr lang="de-DE" sz="1400" dirty="0"/>
              <a:t> </a:t>
            </a:r>
          </a:p>
          <a:p>
            <a:pPr marL="0" indent="0">
              <a:buFont typeface="Arial" panose="020B0604020202020204" pitchFamily="34" charset="0"/>
              <a:buNone/>
            </a:pPr>
            <a:endParaRPr lang="de-DE" sz="1400" dirty="0"/>
          </a:p>
        </p:txBody>
      </p:sp>
      <p:sp>
        <p:nvSpPr>
          <p:cNvPr id="3" name="Titel 1"/>
          <p:cNvSpPr txBox="1">
            <a:spLocks/>
          </p:cNvSpPr>
          <p:nvPr/>
        </p:nvSpPr>
        <p:spPr>
          <a:xfrm>
            <a:off x="826888" y="1029952"/>
            <a:ext cx="8985421" cy="11723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600" b="1" dirty="0">
                <a:solidFill>
                  <a:srgbClr val="C00000"/>
                </a:solidFill>
              </a:rPr>
              <a:t>Veranstaltungszentren bringen Menschen zusammen</a:t>
            </a:r>
          </a:p>
        </p:txBody>
      </p:sp>
    </p:spTree>
    <p:extLst>
      <p:ext uri="{BB962C8B-B14F-4D97-AF65-F5344CB8AC3E}">
        <p14:creationId xmlns:p14="http://schemas.microsoft.com/office/powerpoint/2010/main" val="29034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B.MEBA.PPT_Vorlage_002_ohne Verknüpfungen_Klassiker.potx" id="{2EF79BD6-C8D6-46DA-BF58-DCFEE2E41405}" vid="{69397EE3-487C-4692-9602-4BB9D537718D}"/>
    </a:ext>
  </a:extLst>
</a:theme>
</file>

<file path=ppt/theme/theme7.xml><?xml version="1.0" encoding="utf-8"?>
<a:theme xmlns:a="http://schemas.openxmlformats.org/drawingml/2006/main" name="1_160331_MEBa_P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B.MEBA.PPT_Vorlage_002_ohne Verknüpfungen_Klassiker.potx" id="{2EF79BD6-C8D6-46DA-BF58-DCFEE2E41405}" vid="{85CC29CF-03D5-4448-ADBE-92FFB65A52A6}"/>
    </a:ext>
  </a:extLst>
</a:theme>
</file>

<file path=ppt/theme/theme8.xml><?xml version="1.0" encoding="utf-8"?>
<a:theme xmlns:a="http://schemas.openxmlformats.org/drawingml/2006/main" name="6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83F9FB1DC70A1478D5C585A0BF7F915" ma:contentTypeVersion="6" ma:contentTypeDescription="Ein neues Dokument erstellen." ma:contentTypeScope="" ma:versionID="6bbc9848b53c20f9a303fc10606110a2">
  <xsd:schema xmlns:xsd="http://www.w3.org/2001/XMLSchema" xmlns:xs="http://www.w3.org/2001/XMLSchema" xmlns:p="http://schemas.microsoft.com/office/2006/metadata/properties" xmlns:ns2="2f875139-4b3e-44e6-be82-f12bef8321bf" targetNamespace="http://schemas.microsoft.com/office/2006/metadata/properties" ma:root="true" ma:fieldsID="d0cabd7335de311410c7f569c89f18b9" ns2:_="">
    <xsd:import namespace="2f875139-4b3e-44e6-be82-f12bef8321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875139-4b3e-44e6-be82-f12bef832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2D0B25-C40F-4947-A4FB-9F091B1AA4C2}">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f875139-4b3e-44e6-be82-f12bef8321bf"/>
    <ds:schemaRef ds:uri="http://www.w3.org/XML/1998/namespace"/>
    <ds:schemaRef ds:uri="http://purl.org/dc/dcmitype/"/>
  </ds:schemaRefs>
</ds:datastoreItem>
</file>

<file path=customXml/itemProps2.xml><?xml version="1.0" encoding="utf-8"?>
<ds:datastoreItem xmlns:ds="http://schemas.openxmlformats.org/officeDocument/2006/customXml" ds:itemID="{FA9FCEF8-2792-49A1-885C-5801AD5CE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875139-4b3e-44e6-be82-f12bef8321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500B86-5D43-4289-8447-F0756C8C69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2135</Words>
  <Application>Microsoft Office PowerPoint</Application>
  <PresentationFormat>Breitbild</PresentationFormat>
  <Paragraphs>140</Paragraphs>
  <Slides>23</Slides>
  <Notes>6</Notes>
  <HiddenSlides>0</HiddenSlides>
  <MMClips>0</MMClips>
  <ScaleCrop>false</ScaleCrop>
  <HeadingPairs>
    <vt:vector size="6" baseType="variant">
      <vt:variant>
        <vt:lpstr>Verwendete Schriftarten</vt:lpstr>
      </vt:variant>
      <vt:variant>
        <vt:i4>2</vt:i4>
      </vt:variant>
      <vt:variant>
        <vt:lpstr>Design</vt:lpstr>
      </vt:variant>
      <vt:variant>
        <vt:i4>9</vt:i4>
      </vt:variant>
      <vt:variant>
        <vt:lpstr>Folientitel</vt:lpstr>
      </vt:variant>
      <vt:variant>
        <vt:i4>23</vt:i4>
      </vt:variant>
    </vt:vector>
  </HeadingPairs>
  <TitlesOfParts>
    <vt:vector size="34" baseType="lpstr">
      <vt:lpstr>Arial</vt:lpstr>
      <vt:lpstr>Calibri</vt:lpstr>
      <vt:lpstr>1_Office</vt:lpstr>
      <vt:lpstr>2_Office</vt:lpstr>
      <vt:lpstr>3_Office</vt:lpstr>
      <vt:lpstr>5_Office</vt:lpstr>
      <vt:lpstr>4_Office</vt:lpstr>
      <vt:lpstr>1_Content</vt:lpstr>
      <vt:lpstr>1_160331_MEBa_PK</vt:lpstr>
      <vt:lpstr>6_Office</vt:lpstr>
      <vt:lpstr>7_Office</vt:lpstr>
      <vt:lpstr>EVVC Report Veranstaltungszentren – unverzichtbar und gewinnbringend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Rolf Taher</dc:creator>
  <cp:lastModifiedBy>Katrin Stratmann</cp:lastModifiedBy>
  <cp:revision>229</cp:revision>
  <dcterms:created xsi:type="dcterms:W3CDTF">2019-07-21T12:52:59Z</dcterms:created>
  <dcterms:modified xsi:type="dcterms:W3CDTF">2021-03-15T06:41:17Z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0x010100583F9FB1DC70A1478D5C585A0BF7F915</vt:lpwstr>
  </property>
</Properties>
</file>